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9"/>
  </p:notesMasterIdLst>
  <p:sldIdLst>
    <p:sldId id="256" r:id="rId2"/>
    <p:sldId id="308" r:id="rId3"/>
    <p:sldId id="280" r:id="rId4"/>
    <p:sldId id="281" r:id="rId5"/>
    <p:sldId id="282" r:id="rId6"/>
    <p:sldId id="257" r:id="rId7"/>
    <p:sldId id="309" r:id="rId8"/>
    <p:sldId id="310" r:id="rId9"/>
    <p:sldId id="311" r:id="rId10"/>
    <p:sldId id="312" r:id="rId11"/>
    <p:sldId id="283" r:id="rId12"/>
    <p:sldId id="284" r:id="rId13"/>
    <p:sldId id="285" r:id="rId14"/>
    <p:sldId id="286" r:id="rId15"/>
    <p:sldId id="287" r:id="rId16"/>
    <p:sldId id="288" r:id="rId17"/>
    <p:sldId id="289" r:id="rId18"/>
    <p:sldId id="290" r:id="rId19"/>
    <p:sldId id="291" r:id="rId20"/>
    <p:sldId id="268" r:id="rId21"/>
    <p:sldId id="293" r:id="rId22"/>
    <p:sldId id="277" r:id="rId23"/>
    <p:sldId id="292"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to, Ariane J" initials="CAJ" lastIdx="1" clrIdx="0">
    <p:extLst>
      <p:ext uri="{19B8F6BF-5375-455C-9EA6-DF929625EA0E}">
        <p15:presenceInfo xmlns:p15="http://schemas.microsoft.com/office/powerpoint/2012/main" userId="S::Ariane.Cinto@gd-ms.com::e58a1b4f-15de-48f3-af77-ecd81856b1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129B5-70FD-47A6-AC76-BEE857B8B1DF}"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C812-A588-45DE-B88E-4AC6200AE461}" type="slidenum">
              <a:rPr lang="en-US" smtClean="0"/>
              <a:t>‹#›</a:t>
            </a:fld>
            <a:endParaRPr lang="en-US"/>
          </a:p>
        </p:txBody>
      </p:sp>
    </p:spTree>
    <p:extLst>
      <p:ext uri="{BB962C8B-B14F-4D97-AF65-F5344CB8AC3E}">
        <p14:creationId xmlns:p14="http://schemas.microsoft.com/office/powerpoint/2010/main" val="200435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a:prstGeom prst="rect">
            <a:avLst/>
          </a:prstGeom>
        </p:spPr>
        <p:txBody>
          <a:bodyPr anchor="t"/>
          <a:lstStyle>
            <a:lvl1pPr algn="l">
              <a:defRPr b="0" i="0">
                <a:solidFill>
                  <a:schemeClr val="bg1"/>
                </a:solidFill>
              </a:defRPr>
            </a:lvl1pPr>
          </a:lstStyle>
          <a:p>
            <a:fld id="{2B740904-0854-4998-A9D9-290C96247DE8}" type="datetime1">
              <a:rPr lang="en-US" smtClean="0"/>
              <a:t>11/7/2024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FC84303B-7732-4A68-9216-AB5D9A4122B6}" type="slidenum">
              <a:rPr lang="en-US" smtClean="0"/>
              <a:t>‹#›</a:t>
            </a:fld>
            <a:endParaRPr lang="en-US"/>
          </a:p>
        </p:txBody>
      </p:sp>
    </p:spTree>
    <p:extLst>
      <p:ext uri="{BB962C8B-B14F-4D97-AF65-F5344CB8AC3E}">
        <p14:creationId xmlns:p14="http://schemas.microsoft.com/office/powerpoint/2010/main" val="354765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650938" y="6394061"/>
            <a:ext cx="990599" cy="304799"/>
          </a:xfrm>
          <a:prstGeom prst="rect">
            <a:avLst/>
          </a:prstGeom>
        </p:spPr>
        <p:txBody>
          <a:bodyPr/>
          <a:lstStyle/>
          <a:p>
            <a:fld id="{6EA9ABE0-A19F-47A4-B899-781202AC4576}" type="datetime1">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199733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fld id="{CBC0E6E7-CD6F-463C-BD39-1E96C73A890A}"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410069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fld id="{5332F1F4-F8BC-4B91-8239-88512CEE1156}"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244444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fld id="{B8E1505E-6C3B-4A8C-B952-1D7F9F4C4CF2}"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310704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0938" y="6394061"/>
            <a:ext cx="990599" cy="304799"/>
          </a:xfrm>
          <a:prstGeom prst="rect">
            <a:avLst/>
          </a:prstGeom>
        </p:spPr>
        <p:txBody>
          <a:bodyPr/>
          <a:lstStyle/>
          <a:p>
            <a:fld id="{09D0A729-0F9F-4BC8-B6C1-E9E9295AEC8E}" type="datetime1">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430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0938" y="6394061"/>
            <a:ext cx="990599" cy="304799"/>
          </a:xfrm>
          <a:prstGeom prst="rect">
            <a:avLst/>
          </a:prstGeom>
        </p:spPr>
        <p:txBody>
          <a:bodyPr/>
          <a:lstStyle/>
          <a:p>
            <a:fld id="{70B393B7-C94E-49DF-86E1-94A7CBDE4D31}" type="datetime1">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89205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0938" y="6394061"/>
            <a:ext cx="990599" cy="304799"/>
          </a:xfrm>
          <a:prstGeom prst="rect">
            <a:avLst/>
          </a:prstGeom>
        </p:spPr>
        <p:txBody>
          <a:bodyPr/>
          <a:lstStyle/>
          <a:p>
            <a:fld id="{9662770D-D9AF-48FA-8C65-211977AF6BEE}"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8683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0938" y="6394061"/>
            <a:ext cx="990599" cy="304799"/>
          </a:xfrm>
          <a:prstGeom prst="rect">
            <a:avLst/>
          </a:prstGeom>
        </p:spPr>
        <p:txBody>
          <a:bodyPr/>
          <a:lstStyle/>
          <a:p>
            <a:fld id="{57C1D18A-709B-49CE-99E6-6E2CDD779F82}"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392489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itle 10"/>
          <p:cNvSpPr>
            <a:spLocks noGrp="1"/>
          </p:cNvSpPr>
          <p:nvPr>
            <p:ph type="title"/>
          </p:nvPr>
        </p:nvSpPr>
        <p:spPr>
          <a:xfrm>
            <a:off x="609600" y="275168"/>
            <a:ext cx="10972800" cy="817033"/>
          </a:xfrm>
          <a:prstGeom prst="rect">
            <a:avLst/>
          </a:prstGeom>
        </p:spPr>
        <p:txBody>
          <a:bodyPr vert="horz" anchor="b" anchorCtr="0"/>
          <a:lstStyle/>
          <a:p>
            <a:r>
              <a:rPr lang="en-US"/>
              <a:t>Click to edit Master title style</a:t>
            </a:r>
          </a:p>
        </p:txBody>
      </p:sp>
      <p:sp>
        <p:nvSpPr>
          <p:cNvPr id="13" name="Content Placeholder 12"/>
          <p:cNvSpPr>
            <a:spLocks noGrp="1"/>
          </p:cNvSpPr>
          <p:nvPr>
            <p:ph sz="quarter" idx="13"/>
          </p:nvPr>
        </p:nvSpPr>
        <p:spPr>
          <a:xfrm>
            <a:off x="609600" y="1193800"/>
            <a:ext cx="10972800" cy="4368800"/>
          </a:xfrm>
          <a:prstGeom prst="rect">
            <a:avLst/>
          </a:prstGeom>
        </p:spPr>
        <p:txBody>
          <a:bodyPr vert="horz"/>
          <a:lstStyle>
            <a:lvl1pPr>
              <a:defRPr sz="2800"/>
            </a:lvl1pPr>
            <a:lvl2pPr>
              <a:defRPr sz="2000">
                <a:solidFill>
                  <a:schemeClr val="tx1">
                    <a:lumMod val="65000"/>
                    <a:lumOff val="35000"/>
                  </a:schemeClr>
                </a:solidFill>
              </a:defRPr>
            </a:lvl2pPr>
            <a:lvl3pPr>
              <a:defRPr sz="1600">
                <a:solidFill>
                  <a:schemeClr val="tx1">
                    <a:lumMod val="65000"/>
                    <a:lumOff val="3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4" name="Slide Number Placeholder 5"/>
          <p:cNvSpPr>
            <a:spLocks noGrp="1"/>
          </p:cNvSpPr>
          <p:nvPr>
            <p:ph type="sldNum" sz="quarter" idx="4"/>
          </p:nvPr>
        </p:nvSpPr>
        <p:spPr>
          <a:xfrm>
            <a:off x="11480803" y="6477000"/>
            <a:ext cx="577316" cy="365125"/>
          </a:xfrm>
          <a:prstGeom prst="rect">
            <a:avLst/>
          </a:prstGeom>
        </p:spPr>
        <p:txBody>
          <a:bodyPr anchor="b" anchorCtr="0"/>
          <a:lstStyle>
            <a:lvl1pPr algn="r">
              <a:defRPr sz="1067">
                <a:solidFill>
                  <a:srgbClr val="185298"/>
                </a:solidFill>
                <a:latin typeface="Arial"/>
                <a:cs typeface="Arial"/>
              </a:defRPr>
            </a:lvl1pPr>
          </a:lstStyle>
          <a:p>
            <a:fld id="{AF88E988-FB04-AB4E-BE5A-59F242AF7F7A}" type="slidenum">
              <a:rPr lang="en-US" smtClean="0"/>
              <a:pPr/>
              <a:t>‹#›</a:t>
            </a:fld>
            <a:endParaRPr lang="en-US" dirty="0"/>
          </a:p>
        </p:txBody>
      </p:sp>
      <p:sp>
        <p:nvSpPr>
          <p:cNvPr id="15" name="Date Placeholder 3"/>
          <p:cNvSpPr>
            <a:spLocks noGrp="1"/>
          </p:cNvSpPr>
          <p:nvPr>
            <p:ph type="dt" sz="half" idx="2"/>
          </p:nvPr>
        </p:nvSpPr>
        <p:spPr>
          <a:xfrm>
            <a:off x="10363200" y="6477002"/>
            <a:ext cx="1219201" cy="365125"/>
          </a:xfrm>
          <a:prstGeom prst="rect">
            <a:avLst/>
          </a:prstGeom>
        </p:spPr>
        <p:txBody>
          <a:bodyPr anchor="b" anchorCtr="0"/>
          <a:lstStyle>
            <a:lvl1pPr algn="r">
              <a:defRPr sz="1067">
                <a:solidFill>
                  <a:srgbClr val="185298"/>
                </a:solidFill>
                <a:latin typeface="Arial"/>
                <a:cs typeface="Arial"/>
              </a:defRPr>
            </a:lvl1pPr>
          </a:lstStyle>
          <a:p>
            <a:fld id="{B82DD407-D4FD-4840-A06D-92E507DB9045}" type="datetime1">
              <a:rPr lang="en-US" smtClean="0"/>
              <a:t>11/7/2024</a:t>
            </a:fld>
            <a:endParaRPr lang="en-US" dirty="0"/>
          </a:p>
        </p:txBody>
      </p:sp>
      <p:pic>
        <p:nvPicPr>
          <p:cNvPr id="3" name="Picture 2">
            <a:extLst>
              <a:ext uri="{FF2B5EF4-FFF2-40B4-BE49-F238E27FC236}">
                <a16:creationId xmlns:a16="http://schemas.microsoft.com/office/drawing/2014/main" id="{83ECFCDC-7EF5-47FA-8F32-AC61CB70A8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3756573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itle 10"/>
          <p:cNvSpPr>
            <a:spLocks noGrp="1"/>
          </p:cNvSpPr>
          <p:nvPr>
            <p:ph type="title"/>
          </p:nvPr>
        </p:nvSpPr>
        <p:spPr>
          <a:xfrm>
            <a:off x="609600" y="275168"/>
            <a:ext cx="10972800" cy="817033"/>
          </a:xfrm>
          <a:prstGeom prst="rect">
            <a:avLst/>
          </a:prstGeom>
        </p:spPr>
        <p:txBody>
          <a:bodyPr vert="horz" anchor="b" anchorCtr="0"/>
          <a:lstStyle/>
          <a:p>
            <a:r>
              <a:rPr lang="en-US"/>
              <a:t>Click to edit Master title style</a:t>
            </a:r>
          </a:p>
        </p:txBody>
      </p:sp>
      <p:sp>
        <p:nvSpPr>
          <p:cNvPr id="13" name="Content Placeholder 12"/>
          <p:cNvSpPr>
            <a:spLocks noGrp="1"/>
          </p:cNvSpPr>
          <p:nvPr>
            <p:ph sz="quarter" idx="13"/>
          </p:nvPr>
        </p:nvSpPr>
        <p:spPr>
          <a:xfrm>
            <a:off x="609600" y="1193800"/>
            <a:ext cx="10972800" cy="4368800"/>
          </a:xfrm>
          <a:prstGeom prst="rect">
            <a:avLst/>
          </a:prstGeom>
        </p:spPr>
        <p:txBody>
          <a:bodyPr vert="horz"/>
          <a:lstStyle>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4" name="Slide Number Placeholder 5"/>
          <p:cNvSpPr>
            <a:spLocks noGrp="1"/>
          </p:cNvSpPr>
          <p:nvPr>
            <p:ph type="sldNum" sz="quarter" idx="4"/>
          </p:nvPr>
        </p:nvSpPr>
        <p:spPr>
          <a:xfrm>
            <a:off x="11480803" y="6477000"/>
            <a:ext cx="577316" cy="365125"/>
          </a:xfrm>
          <a:prstGeom prst="rect">
            <a:avLst/>
          </a:prstGeom>
        </p:spPr>
        <p:txBody>
          <a:bodyPr anchor="b" anchorCtr="0"/>
          <a:lstStyle>
            <a:lvl1pPr algn="r">
              <a:defRPr sz="1067">
                <a:solidFill>
                  <a:srgbClr val="185298"/>
                </a:solidFill>
                <a:latin typeface="Arial"/>
                <a:cs typeface="Arial"/>
              </a:defRPr>
            </a:lvl1pPr>
          </a:lstStyle>
          <a:p>
            <a:fld id="{AF88E988-FB04-AB4E-BE5A-59F242AF7F7A}" type="slidenum">
              <a:rPr lang="en-US" smtClean="0"/>
              <a:pPr/>
              <a:t>‹#›</a:t>
            </a:fld>
            <a:endParaRPr lang="en-US" dirty="0"/>
          </a:p>
        </p:txBody>
      </p:sp>
      <p:sp>
        <p:nvSpPr>
          <p:cNvPr id="15" name="Date Placeholder 3"/>
          <p:cNvSpPr>
            <a:spLocks noGrp="1"/>
          </p:cNvSpPr>
          <p:nvPr>
            <p:ph type="dt" sz="half" idx="2"/>
          </p:nvPr>
        </p:nvSpPr>
        <p:spPr>
          <a:xfrm>
            <a:off x="10363200" y="6477002"/>
            <a:ext cx="1219201" cy="365125"/>
          </a:xfrm>
          <a:prstGeom prst="rect">
            <a:avLst/>
          </a:prstGeom>
        </p:spPr>
        <p:txBody>
          <a:bodyPr anchor="b" anchorCtr="0"/>
          <a:lstStyle>
            <a:lvl1pPr algn="r">
              <a:defRPr sz="1067">
                <a:solidFill>
                  <a:srgbClr val="185298"/>
                </a:solidFill>
                <a:latin typeface="Arial"/>
                <a:cs typeface="Arial"/>
              </a:defRPr>
            </a:lvl1pPr>
          </a:lstStyle>
          <a:p>
            <a:fld id="{E2E9D309-D6E3-4994-8BB8-00F196A95261}" type="datetime1">
              <a:rPr lang="en-US" smtClean="0"/>
              <a:t>11/7/2024</a:t>
            </a:fld>
            <a:endParaRPr lang="en-US" dirty="0"/>
          </a:p>
        </p:txBody>
      </p:sp>
    </p:spTree>
    <p:custDataLst>
      <p:tags r:id="rId1"/>
    </p:custDataLst>
    <p:extLst>
      <p:ext uri="{BB962C8B-B14F-4D97-AF65-F5344CB8AC3E}">
        <p14:creationId xmlns:p14="http://schemas.microsoft.com/office/powerpoint/2010/main" val="12241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0938" y="6394061"/>
            <a:ext cx="990599" cy="304799"/>
          </a:xfrm>
          <a:prstGeom prst="rect">
            <a:avLst/>
          </a:prstGeom>
        </p:spPr>
        <p:txBody>
          <a:bodyPr/>
          <a:lstStyle/>
          <a:p>
            <a:fld id="{1D3AE8C7-0ED2-40AC-BD43-C48C7E198401}"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3467049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itle 10"/>
          <p:cNvSpPr>
            <a:spLocks noGrp="1"/>
          </p:cNvSpPr>
          <p:nvPr>
            <p:ph type="title"/>
          </p:nvPr>
        </p:nvSpPr>
        <p:spPr>
          <a:xfrm>
            <a:off x="609600" y="275168"/>
            <a:ext cx="10972800" cy="817033"/>
          </a:xfrm>
          <a:prstGeom prst="rect">
            <a:avLst/>
          </a:prstGeom>
        </p:spPr>
        <p:txBody>
          <a:bodyPr vert="horz" anchor="b" anchorCtr="0"/>
          <a:lstStyle/>
          <a:p>
            <a:r>
              <a:rPr lang="en-US"/>
              <a:t>Click to edit Master title style</a:t>
            </a:r>
          </a:p>
        </p:txBody>
      </p:sp>
      <p:sp>
        <p:nvSpPr>
          <p:cNvPr id="13" name="Content Placeholder 12"/>
          <p:cNvSpPr>
            <a:spLocks noGrp="1"/>
          </p:cNvSpPr>
          <p:nvPr>
            <p:ph sz="quarter" idx="13"/>
          </p:nvPr>
        </p:nvSpPr>
        <p:spPr>
          <a:xfrm>
            <a:off x="609600" y="1193800"/>
            <a:ext cx="10972800" cy="4368800"/>
          </a:xfrm>
          <a:prstGeom prst="rect">
            <a:avLst/>
          </a:prstGeom>
        </p:spPr>
        <p:txBody>
          <a:bodyPr vert="horz"/>
          <a:lstStyle>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4" name="Slide Number Placeholder 5"/>
          <p:cNvSpPr>
            <a:spLocks noGrp="1"/>
          </p:cNvSpPr>
          <p:nvPr>
            <p:ph type="sldNum" sz="quarter" idx="4"/>
          </p:nvPr>
        </p:nvSpPr>
        <p:spPr>
          <a:xfrm>
            <a:off x="11480803" y="6477000"/>
            <a:ext cx="577316" cy="365125"/>
          </a:xfrm>
          <a:prstGeom prst="rect">
            <a:avLst/>
          </a:prstGeom>
        </p:spPr>
        <p:txBody>
          <a:bodyPr anchor="b" anchorCtr="0"/>
          <a:lstStyle>
            <a:lvl1pPr algn="r">
              <a:defRPr sz="1067">
                <a:solidFill>
                  <a:srgbClr val="185298"/>
                </a:solidFill>
                <a:latin typeface="Arial"/>
                <a:cs typeface="Arial"/>
              </a:defRPr>
            </a:lvl1pPr>
          </a:lstStyle>
          <a:p>
            <a:fld id="{AF88E988-FB04-AB4E-BE5A-59F242AF7F7A}" type="slidenum">
              <a:rPr lang="en-US" smtClean="0"/>
              <a:pPr/>
              <a:t>‹#›</a:t>
            </a:fld>
            <a:endParaRPr lang="en-US" dirty="0"/>
          </a:p>
        </p:txBody>
      </p:sp>
      <p:sp>
        <p:nvSpPr>
          <p:cNvPr id="15" name="Date Placeholder 3"/>
          <p:cNvSpPr>
            <a:spLocks noGrp="1"/>
          </p:cNvSpPr>
          <p:nvPr>
            <p:ph type="dt" sz="half" idx="2"/>
          </p:nvPr>
        </p:nvSpPr>
        <p:spPr>
          <a:xfrm>
            <a:off x="10363200" y="6477002"/>
            <a:ext cx="1219201" cy="365125"/>
          </a:xfrm>
          <a:prstGeom prst="rect">
            <a:avLst/>
          </a:prstGeom>
        </p:spPr>
        <p:txBody>
          <a:bodyPr anchor="b" anchorCtr="0"/>
          <a:lstStyle>
            <a:lvl1pPr algn="r">
              <a:defRPr sz="1067">
                <a:solidFill>
                  <a:srgbClr val="185298"/>
                </a:solidFill>
                <a:latin typeface="Arial"/>
                <a:cs typeface="Arial"/>
              </a:defRPr>
            </a:lvl1pPr>
          </a:lstStyle>
          <a:p>
            <a:fld id="{22572458-99E2-4D3C-9033-C2F66C4D5D98}" type="datetime1">
              <a:rPr lang="en-US" smtClean="0"/>
              <a:t>11/7/2024</a:t>
            </a:fld>
            <a:endParaRPr lang="en-US" dirty="0"/>
          </a:p>
        </p:txBody>
      </p:sp>
    </p:spTree>
    <p:custDataLst>
      <p:tags r:id="rId1"/>
    </p:custDataLst>
    <p:extLst>
      <p:ext uri="{BB962C8B-B14F-4D97-AF65-F5344CB8AC3E}">
        <p14:creationId xmlns:p14="http://schemas.microsoft.com/office/powerpoint/2010/main" val="3832935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Title 10"/>
          <p:cNvSpPr>
            <a:spLocks noGrp="1"/>
          </p:cNvSpPr>
          <p:nvPr>
            <p:ph type="title"/>
          </p:nvPr>
        </p:nvSpPr>
        <p:spPr>
          <a:xfrm>
            <a:off x="609600" y="275168"/>
            <a:ext cx="10972800" cy="817033"/>
          </a:xfrm>
          <a:prstGeom prst="rect">
            <a:avLst/>
          </a:prstGeom>
        </p:spPr>
        <p:txBody>
          <a:bodyPr vert="horz" anchor="b" anchorCtr="0"/>
          <a:lstStyle/>
          <a:p>
            <a:r>
              <a:rPr lang="en-US"/>
              <a:t>Click to edit Master title style</a:t>
            </a:r>
          </a:p>
        </p:txBody>
      </p:sp>
      <p:sp>
        <p:nvSpPr>
          <p:cNvPr id="13" name="Content Placeholder 12"/>
          <p:cNvSpPr>
            <a:spLocks noGrp="1"/>
          </p:cNvSpPr>
          <p:nvPr>
            <p:ph sz="quarter" idx="13"/>
          </p:nvPr>
        </p:nvSpPr>
        <p:spPr>
          <a:xfrm>
            <a:off x="609600" y="1193800"/>
            <a:ext cx="10972800" cy="4368800"/>
          </a:xfrm>
          <a:prstGeom prst="rect">
            <a:avLst/>
          </a:prstGeom>
        </p:spPr>
        <p:txBody>
          <a:bodyPr vert="horz"/>
          <a:lstStyle>
            <a:lvl2pPr>
              <a:defRPr>
                <a:solidFill>
                  <a:schemeClr val="tx1">
                    <a:lumMod val="65000"/>
                    <a:lumOff val="35000"/>
                  </a:schemeClr>
                </a:solidFill>
              </a:defRPr>
            </a:lvl2pPr>
            <a:lvl3pPr>
              <a:defRPr>
                <a:solidFill>
                  <a:schemeClr val="tx1">
                    <a:lumMod val="65000"/>
                    <a:lumOff val="3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4" name="Slide Number Placeholder 5"/>
          <p:cNvSpPr>
            <a:spLocks noGrp="1"/>
          </p:cNvSpPr>
          <p:nvPr>
            <p:ph type="sldNum" sz="quarter" idx="4"/>
          </p:nvPr>
        </p:nvSpPr>
        <p:spPr>
          <a:xfrm>
            <a:off x="11480803" y="6477000"/>
            <a:ext cx="577316" cy="365125"/>
          </a:xfrm>
          <a:prstGeom prst="rect">
            <a:avLst/>
          </a:prstGeom>
        </p:spPr>
        <p:txBody>
          <a:bodyPr anchor="b" anchorCtr="0"/>
          <a:lstStyle>
            <a:lvl1pPr algn="r">
              <a:defRPr sz="1067">
                <a:solidFill>
                  <a:srgbClr val="185298"/>
                </a:solidFill>
                <a:latin typeface="Arial"/>
                <a:cs typeface="Arial"/>
              </a:defRPr>
            </a:lvl1pPr>
          </a:lstStyle>
          <a:p>
            <a:fld id="{AF88E988-FB04-AB4E-BE5A-59F242AF7F7A}" type="slidenum">
              <a:rPr lang="en-US" smtClean="0"/>
              <a:pPr/>
              <a:t>‹#›</a:t>
            </a:fld>
            <a:endParaRPr lang="en-US" dirty="0"/>
          </a:p>
        </p:txBody>
      </p:sp>
      <p:sp>
        <p:nvSpPr>
          <p:cNvPr id="15" name="Date Placeholder 3"/>
          <p:cNvSpPr>
            <a:spLocks noGrp="1"/>
          </p:cNvSpPr>
          <p:nvPr>
            <p:ph type="dt" sz="half" idx="2"/>
          </p:nvPr>
        </p:nvSpPr>
        <p:spPr>
          <a:xfrm>
            <a:off x="10363200" y="6477002"/>
            <a:ext cx="1219201" cy="365125"/>
          </a:xfrm>
          <a:prstGeom prst="rect">
            <a:avLst/>
          </a:prstGeom>
        </p:spPr>
        <p:txBody>
          <a:bodyPr anchor="b" anchorCtr="0"/>
          <a:lstStyle>
            <a:lvl1pPr algn="r">
              <a:defRPr sz="1067">
                <a:solidFill>
                  <a:srgbClr val="185298"/>
                </a:solidFill>
                <a:latin typeface="Arial"/>
                <a:cs typeface="Arial"/>
              </a:defRPr>
            </a:lvl1pPr>
          </a:lstStyle>
          <a:p>
            <a:fld id="{3E248CF7-A932-4A40-A559-83C8AC58AB04}" type="datetime1">
              <a:rPr lang="en-US" smtClean="0"/>
              <a:t>11/7/2024</a:t>
            </a:fld>
            <a:endParaRPr lang="en-US" dirty="0"/>
          </a:p>
        </p:txBody>
      </p:sp>
    </p:spTree>
    <p:custDataLst>
      <p:tags r:id="rId1"/>
    </p:custDataLst>
    <p:extLst>
      <p:ext uri="{BB962C8B-B14F-4D97-AF65-F5344CB8AC3E}">
        <p14:creationId xmlns:p14="http://schemas.microsoft.com/office/powerpoint/2010/main" val="126305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650938" y="6394061"/>
            <a:ext cx="990599" cy="304799"/>
          </a:xfrm>
          <a:prstGeom prst="rect">
            <a:avLst/>
          </a:prstGeom>
        </p:spPr>
        <p:txBody>
          <a:bodyPr/>
          <a:lstStyle/>
          <a:p>
            <a:fld id="{E4E74162-592E-4A24-AC5F-023A337BB3EC}" type="datetime1">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409054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650938" y="6394061"/>
            <a:ext cx="990599" cy="304799"/>
          </a:xfrm>
          <a:prstGeom prst="rect">
            <a:avLst/>
          </a:prstGeom>
        </p:spPr>
        <p:txBody>
          <a:bodyPr/>
          <a:lstStyle/>
          <a:p>
            <a:fld id="{1B7A5F91-E76E-476F-B1FB-390C6AF5F5BE}" type="datetime1">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399148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650938" y="6394061"/>
            <a:ext cx="990599" cy="304799"/>
          </a:xfrm>
          <a:prstGeom prst="rect">
            <a:avLst/>
          </a:prstGeom>
        </p:spPr>
        <p:txBody>
          <a:bodyPr/>
          <a:lstStyle/>
          <a:p>
            <a:fld id="{441B88AE-AE84-47D2-90F6-B44C2B4B11F7}" type="datetime1">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219983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650938" y="6394061"/>
            <a:ext cx="990599" cy="304799"/>
          </a:xfrm>
          <a:prstGeom prst="rect">
            <a:avLst/>
          </a:prstGeom>
        </p:spPr>
        <p:txBody>
          <a:bodyPr/>
          <a:lstStyle/>
          <a:p>
            <a:fld id="{0F9A6352-C5FD-44DD-8A24-5A3C9D9A3F33}" type="datetime1">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3008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50938" y="6394061"/>
            <a:ext cx="990599" cy="304799"/>
          </a:xfrm>
          <a:prstGeom prst="rect">
            <a:avLst/>
          </a:prstGeom>
        </p:spPr>
        <p:txBody>
          <a:bodyPr/>
          <a:lstStyle/>
          <a:p>
            <a:fld id="{75B22499-584A-4C48-877A-6F0A360730E4}" type="datetime1">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115923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650938" y="6394061"/>
            <a:ext cx="990599" cy="304799"/>
          </a:xfrm>
          <a:prstGeom prst="rect">
            <a:avLst/>
          </a:prstGeom>
        </p:spPr>
        <p:txBody>
          <a:bodyPr/>
          <a:lstStyle/>
          <a:p>
            <a:fld id="{5B483A9A-97C3-4863-A3EF-1C2CC93CD7F0}" type="datetime1">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114731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650938" y="6394061"/>
            <a:ext cx="990599" cy="304799"/>
          </a:xfrm>
          <a:prstGeom prst="rect">
            <a:avLst/>
          </a:prstGeom>
        </p:spPr>
        <p:txBody>
          <a:bodyPr/>
          <a:lstStyle/>
          <a:p>
            <a:fld id="{807CF46A-A406-40C2-8D54-0DB385D237A8}" type="datetime1">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84303B-7732-4A68-9216-AB5D9A4122B6}" type="slidenum">
              <a:rPr lang="en-US" smtClean="0"/>
              <a:t>‹#›</a:t>
            </a:fld>
            <a:endParaRPr lang="en-US"/>
          </a:p>
        </p:txBody>
      </p:sp>
    </p:spTree>
    <p:extLst>
      <p:ext uri="{BB962C8B-B14F-4D97-AF65-F5344CB8AC3E}">
        <p14:creationId xmlns:p14="http://schemas.microsoft.com/office/powerpoint/2010/main" val="90627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C84303B-7732-4A68-9216-AB5D9A4122B6}" type="slidenum">
              <a:rPr lang="en-US" smtClean="0"/>
              <a:t>‹#›</a:t>
            </a:fld>
            <a:endParaRPr lang="en-US"/>
          </a:p>
        </p:txBody>
      </p:sp>
      <p:sp>
        <p:nvSpPr>
          <p:cNvPr id="7" name="Slide Number Placeholder 5">
            <a:extLst>
              <a:ext uri="{FF2B5EF4-FFF2-40B4-BE49-F238E27FC236}">
                <a16:creationId xmlns:a16="http://schemas.microsoft.com/office/drawing/2014/main" id="{8F8505D5-89EB-DA18-71DC-39E4C5B3D944}"/>
              </a:ext>
            </a:extLst>
          </p:cNvPr>
          <p:cNvSpPr txBox="1">
            <a:spLocks/>
          </p:cNvSpPr>
          <p:nvPr userDrawn="1"/>
        </p:nvSpPr>
        <p:spPr>
          <a:xfrm>
            <a:off x="11448448" y="6491288"/>
            <a:ext cx="577316" cy="365125"/>
          </a:xfrm>
          <a:prstGeom prst="rect">
            <a:avLst/>
          </a:prstGeom>
        </p:spPr>
        <p:txBody>
          <a:bodyPr anchor="b" anchorCtr="0"/>
          <a:lstStyle>
            <a:defPPr>
              <a:defRPr lang="en-US"/>
            </a:defPPr>
            <a:lvl1pPr marL="0" algn="r" defTabSz="457200" rtl="0" eaLnBrk="1" latinLnBrk="0" hangingPunct="1">
              <a:defRPr sz="1067" kern="1200">
                <a:solidFill>
                  <a:srgbClr val="185298"/>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34850902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697" r:id="rId19"/>
    <p:sldLayoutId id="2147483698" r:id="rId20"/>
    <p:sldLayoutId id="2147483699" r:id="rId21"/>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8.xml"/><Relationship Id="rId1" Type="http://schemas.openxmlformats.org/officeDocument/2006/relationships/tags" Target="../tags/tag1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tools.usps.com/zip-code-lookup.htm" TargetMode="External"/><Relationship Id="rId2" Type="http://schemas.openxmlformats.org/officeDocument/2006/relationships/slideLayout" Target="../slideLayouts/slideLayout18.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1.xml"/><Relationship Id="rId17" Type="http://schemas.openxmlformats.org/officeDocument/2006/relationships/slide" Target="slide37.xml"/><Relationship Id="rId2" Type="http://schemas.openxmlformats.org/officeDocument/2006/relationships/slideLayout" Target="../slideLayouts/slideLayout2.xml"/><Relationship Id="rId16" Type="http://schemas.openxmlformats.org/officeDocument/2006/relationships/slide" Target="slide36.xml"/><Relationship Id="rId1" Type="http://schemas.openxmlformats.org/officeDocument/2006/relationships/tags" Target="../tags/tag7.xml"/><Relationship Id="rId6" Type="http://schemas.openxmlformats.org/officeDocument/2006/relationships/slide" Target="slide7.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28.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tags" Target="../tags/tag28.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8.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8.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8.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8.xml"/><Relationship Id="rId1" Type="http://schemas.openxmlformats.org/officeDocument/2006/relationships/tags" Target="../tags/tag35.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8.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8.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8.xml"/><Relationship Id="rId1" Type="http://schemas.openxmlformats.org/officeDocument/2006/relationships/tags" Target="../tags/tag3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slideLayout" Target="../slideLayouts/slideLayout19.xml"/><Relationship Id="rId1" Type="http://schemas.openxmlformats.org/officeDocument/2006/relationships/tags" Target="../tags/tag39.xml"/><Relationship Id="rId5" Type="http://schemas.openxmlformats.org/officeDocument/2006/relationships/hyperlink" Target="https://gdmissionsystems.com/about-us/suppliers/s360" TargetMode="External"/><Relationship Id="rId4" Type="http://schemas.openxmlformats.org/officeDocument/2006/relationships/hyperlink" Target="mailto:S360@gd-m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dms.my.site.com/SupplierForce" TargetMode="Externa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hyperlink" Target="mailto:https://gdmissionsystems.com/-/media/general-dynamics/suppliers/s360/rfx-supplier-instructions.ashx" TargetMode="External"/><Relationship Id="rId4" Type="http://schemas.openxmlformats.org/officeDocument/2006/relationships/hyperlink" Target="mailto:https://gdmissionsystems.com/-/media/general-dynamics/suppliers/s360/s360scarssupplier.ash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0307-2A23-4F2A-A354-9B56267E5F87}"/>
              </a:ext>
            </a:extLst>
          </p:cNvPr>
          <p:cNvSpPr>
            <a:spLocks noGrp="1"/>
          </p:cNvSpPr>
          <p:nvPr>
            <p:ph type="ctrTitle"/>
          </p:nvPr>
        </p:nvSpPr>
        <p:spPr>
          <a:xfrm>
            <a:off x="7007145" y="1241266"/>
            <a:ext cx="4535926" cy="3153753"/>
          </a:xfrm>
        </p:spPr>
        <p:txBody>
          <a:bodyPr>
            <a:normAutofit/>
          </a:bodyPr>
          <a:lstStyle/>
          <a:p>
            <a:r>
              <a:rPr lang="en-US" sz="4000" dirty="0"/>
              <a:t>Supplier 360 Instructions</a:t>
            </a:r>
          </a:p>
        </p:txBody>
      </p:sp>
      <p:sp>
        <p:nvSpPr>
          <p:cNvPr id="3" name="Subtitle 2">
            <a:extLst>
              <a:ext uri="{FF2B5EF4-FFF2-40B4-BE49-F238E27FC236}">
                <a16:creationId xmlns:a16="http://schemas.microsoft.com/office/drawing/2014/main" id="{835F2CA5-DAAD-4544-BC1D-C7B6FCFA424D}"/>
              </a:ext>
            </a:extLst>
          </p:cNvPr>
          <p:cNvSpPr>
            <a:spLocks noGrp="1"/>
          </p:cNvSpPr>
          <p:nvPr>
            <p:ph type="subTitle" idx="1"/>
          </p:nvPr>
        </p:nvSpPr>
        <p:spPr>
          <a:xfrm>
            <a:off x="7007145" y="4591665"/>
            <a:ext cx="4535926" cy="1113804"/>
          </a:xfrm>
        </p:spPr>
        <p:txBody>
          <a:bodyPr>
            <a:normAutofit/>
          </a:bodyPr>
          <a:lstStyle/>
          <a:p>
            <a:r>
              <a:rPr lang="en-US" dirty="0"/>
              <a:t>November 2024</a:t>
            </a:r>
          </a:p>
        </p:txBody>
      </p:sp>
      <p:grpSp>
        <p:nvGrpSpPr>
          <p:cNvPr id="71" name="Group 70">
            <a:extLst>
              <a:ext uri="{FF2B5EF4-FFF2-40B4-BE49-F238E27FC236}">
                <a16:creationId xmlns:a16="http://schemas.microsoft.com/office/drawing/2014/main" id="{EA9D189B-147B-4777-8490-32440A1ADD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72" name="Rectangle 71">
              <a:extLst>
                <a:ext uri="{FF2B5EF4-FFF2-40B4-BE49-F238E27FC236}">
                  <a16:creationId xmlns:a16="http://schemas.microsoft.com/office/drawing/2014/main" id="{905E00ED-856C-432F-B650-5BC74FE32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5">
              <a:extLst>
                <a:ext uri="{FF2B5EF4-FFF2-40B4-BE49-F238E27FC236}">
                  <a16:creationId xmlns:a16="http://schemas.microsoft.com/office/drawing/2014/main" id="{F310CC8D-EFA7-4DF4-888E-ED34A22E7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74" name="Freeform 5">
              <a:extLst>
                <a:ext uri="{FF2B5EF4-FFF2-40B4-BE49-F238E27FC236}">
                  <a16:creationId xmlns:a16="http://schemas.microsoft.com/office/drawing/2014/main" id="{1722D81B-C0DC-4051-B724-44081E859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8" name="Picture 7" descr="Icon&#10;&#10;Description automatically generated with low confidence">
            <a:extLst>
              <a:ext uri="{FF2B5EF4-FFF2-40B4-BE49-F238E27FC236}">
                <a16:creationId xmlns:a16="http://schemas.microsoft.com/office/drawing/2014/main" id="{C69C6C15-2EC0-478F-A9D3-D4C51D50C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63" y="1910434"/>
            <a:ext cx="4983737" cy="735100"/>
          </a:xfrm>
          <a:prstGeom prst="rect">
            <a:avLst/>
          </a:prstGeom>
        </p:spPr>
      </p:pic>
      <p:pic>
        <p:nvPicPr>
          <p:cNvPr id="1026" name="Picture 2">
            <a:extLst>
              <a:ext uri="{FF2B5EF4-FFF2-40B4-BE49-F238E27FC236}">
                <a16:creationId xmlns:a16="http://schemas.microsoft.com/office/drawing/2014/main" id="{4416A00E-3C02-4971-BC8C-49B718CF34E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45519" y="3021763"/>
            <a:ext cx="3512223" cy="22640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8571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5BD-03E3-CBA3-4971-89E519EDDC3D}"/>
              </a:ext>
            </a:extLst>
          </p:cNvPr>
          <p:cNvSpPr>
            <a:spLocks noGrp="1"/>
          </p:cNvSpPr>
          <p:nvPr>
            <p:ph type="title"/>
          </p:nvPr>
        </p:nvSpPr>
        <p:spPr/>
        <p:txBody>
          <a:bodyPr/>
          <a:lstStyle/>
          <a:p>
            <a:r>
              <a:rPr lang="en-US" dirty="0"/>
              <a:t>Attachments – Lite Onboarding</a:t>
            </a:r>
          </a:p>
        </p:txBody>
      </p:sp>
      <p:pic>
        <p:nvPicPr>
          <p:cNvPr id="9" name="Content Placeholder 8">
            <a:extLst>
              <a:ext uri="{FF2B5EF4-FFF2-40B4-BE49-F238E27FC236}">
                <a16:creationId xmlns:a16="http://schemas.microsoft.com/office/drawing/2014/main" id="{0EC76D3A-E45B-D2DA-6D57-4D4034ED2B78}"/>
              </a:ext>
            </a:extLst>
          </p:cNvPr>
          <p:cNvPicPr>
            <a:picLocks noGrp="1" noChangeAspect="1"/>
          </p:cNvPicPr>
          <p:nvPr>
            <p:ph sz="quarter" idx="13"/>
          </p:nvPr>
        </p:nvPicPr>
        <p:blipFill>
          <a:blip r:embed="rId2"/>
          <a:stretch>
            <a:fillRect/>
          </a:stretch>
        </p:blipFill>
        <p:spPr>
          <a:xfrm>
            <a:off x="609601" y="2355100"/>
            <a:ext cx="6587740" cy="2301741"/>
          </a:xfrm>
          <a:ln w="22225">
            <a:solidFill>
              <a:srgbClr val="0070C0"/>
            </a:solidFill>
          </a:ln>
        </p:spPr>
      </p:pic>
      <p:sp>
        <p:nvSpPr>
          <p:cNvPr id="10" name="TextBox 9">
            <a:extLst>
              <a:ext uri="{FF2B5EF4-FFF2-40B4-BE49-F238E27FC236}">
                <a16:creationId xmlns:a16="http://schemas.microsoft.com/office/drawing/2014/main" id="{86F8D89B-C26C-F5C5-DD82-9F475B792211}"/>
              </a:ext>
            </a:extLst>
          </p:cNvPr>
          <p:cNvSpPr txBox="1"/>
          <p:nvPr/>
        </p:nvSpPr>
        <p:spPr>
          <a:xfrm>
            <a:off x="7333864" y="2379294"/>
            <a:ext cx="4435407" cy="2277547"/>
          </a:xfrm>
          <a:prstGeom prst="rect">
            <a:avLst/>
          </a:prstGeom>
          <a:noFill/>
        </p:spPr>
        <p:txBody>
          <a:bodyPr wrap="square" rtlCol="0">
            <a:spAutoFit/>
          </a:bodyPr>
          <a:lstStyle/>
          <a:p>
            <a:endParaRPr lang="en-US" sz="1600" dirty="0"/>
          </a:p>
          <a:p>
            <a:pPr marL="342900" indent="-342900">
              <a:buAutoNum type="arabicPeriod"/>
            </a:pPr>
            <a:r>
              <a:rPr lang="en-US" sz="1400" dirty="0"/>
              <a:t>On the “Attachments” tab,  please upload either a W8 or W9 as applicable </a:t>
            </a:r>
          </a:p>
          <a:p>
            <a:pPr marL="342900" indent="-342900">
              <a:buAutoNum type="arabicPeriod"/>
            </a:pPr>
            <a:r>
              <a:rPr lang="en-US" sz="1400" dirty="0"/>
              <a:t>You can also upload any quality certifications you have.</a:t>
            </a:r>
          </a:p>
          <a:p>
            <a:pPr marL="800100" lvl="1" indent="-342900">
              <a:buFont typeface="Arial" panose="020B0604020202020204" pitchFamily="34" charset="0"/>
              <a:buChar char="•"/>
            </a:pPr>
            <a:r>
              <a:rPr lang="en-US" sz="1400" dirty="0"/>
              <a:t>If no certs are uploaded during lite onboarding, they may be requested at a later date as part of the full onboarding process.</a:t>
            </a:r>
          </a:p>
          <a:p>
            <a:pPr marL="342900" indent="-342900">
              <a:buAutoNum type="arabicPeriod"/>
            </a:pPr>
            <a:endParaRPr lang="en-US" sz="1400" dirty="0"/>
          </a:p>
        </p:txBody>
      </p:sp>
    </p:spTree>
    <p:extLst>
      <p:ext uri="{BB962C8B-B14F-4D97-AF65-F5344CB8AC3E}">
        <p14:creationId xmlns:p14="http://schemas.microsoft.com/office/powerpoint/2010/main" val="420143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Full onboarding</a:t>
            </a:r>
          </a:p>
        </p:txBody>
      </p:sp>
      <p:sp>
        <p:nvSpPr>
          <p:cNvPr id="3" name="TextBox 2"/>
          <p:cNvSpPr txBox="1"/>
          <p:nvPr/>
        </p:nvSpPr>
        <p:spPr>
          <a:xfrm>
            <a:off x="7664644" y="2724813"/>
            <a:ext cx="4374534" cy="3385542"/>
          </a:xfrm>
          <a:prstGeom prst="rect">
            <a:avLst/>
          </a:prstGeom>
          <a:noFill/>
        </p:spPr>
        <p:txBody>
          <a:bodyPr wrap="square" rtlCol="0">
            <a:spAutoFit/>
          </a:bodyPr>
          <a:lstStyle/>
          <a:p>
            <a:endParaRPr lang="en-US" sz="1600" dirty="0"/>
          </a:p>
          <a:p>
            <a:r>
              <a:rPr lang="en-US" sz="1400" dirty="0"/>
              <a:t>The “Onboarding” tab is where you will fill in all of the information General Dynamics Mission Systems will need to approve your account.</a:t>
            </a:r>
          </a:p>
          <a:p>
            <a:endParaRPr lang="en-US" sz="1400" dirty="0"/>
          </a:p>
          <a:p>
            <a:pPr marL="228600" indent="-228600">
              <a:buAutoNum type="arabicPeriod"/>
            </a:pPr>
            <a:r>
              <a:rPr lang="en-US" sz="1400" dirty="0"/>
              <a:t>At the top you will see a status bar.  This will tell you what stage of the approval process your account is in.</a:t>
            </a:r>
          </a:p>
          <a:p>
            <a:pPr marL="228600" indent="-228600">
              <a:buAutoNum type="arabicPeriod"/>
            </a:pPr>
            <a:r>
              <a:rPr lang="en-US" sz="1400" dirty="0"/>
              <a:t>There are 5 tabs that need to be completed for the onboarding process.</a:t>
            </a:r>
          </a:p>
          <a:p>
            <a:pPr marL="228600" indent="-228600">
              <a:buAutoNum type="arabicPeriod"/>
            </a:pPr>
            <a:r>
              <a:rPr lang="en-US" sz="1400" dirty="0"/>
              <a:t>When you  have completed the information on </a:t>
            </a:r>
            <a:r>
              <a:rPr lang="en-US" sz="1400" dirty="0">
                <a:solidFill>
                  <a:srgbClr val="FF0000"/>
                </a:solidFill>
              </a:rPr>
              <a:t>all of the tabs</a:t>
            </a:r>
            <a:r>
              <a:rPr lang="en-US" sz="1400" dirty="0"/>
              <a:t>, you will use the “Submit” button to submit to General Dynamics</a:t>
            </a:r>
          </a:p>
          <a:p>
            <a:endParaRPr lang="en-US" sz="1400" dirty="0"/>
          </a:p>
          <a:p>
            <a:endParaRPr lang="en-US" sz="1600" dirty="0"/>
          </a:p>
        </p:txBody>
      </p:sp>
      <p:pic>
        <p:nvPicPr>
          <p:cNvPr id="6" name="Picture 5">
            <a:extLst>
              <a:ext uri="{FF2B5EF4-FFF2-40B4-BE49-F238E27FC236}">
                <a16:creationId xmlns:a16="http://schemas.microsoft.com/office/drawing/2014/main" id="{BD5D8DEF-0BAF-418D-A19B-2BCB627259E7}"/>
              </a:ext>
            </a:extLst>
          </p:cNvPr>
          <p:cNvPicPr>
            <a:picLocks noChangeAspect="1"/>
          </p:cNvPicPr>
          <p:nvPr/>
        </p:nvPicPr>
        <p:blipFill>
          <a:blip r:embed="rId3"/>
          <a:stretch>
            <a:fillRect/>
          </a:stretch>
        </p:blipFill>
        <p:spPr>
          <a:xfrm>
            <a:off x="433312" y="2358168"/>
            <a:ext cx="7050612" cy="4118832"/>
          </a:xfrm>
          <a:prstGeom prst="rect">
            <a:avLst/>
          </a:prstGeom>
          <a:ln w="25400">
            <a:solidFill>
              <a:schemeClr val="accent4"/>
            </a:solidFill>
          </a:ln>
        </p:spPr>
      </p:pic>
      <p:sp>
        <p:nvSpPr>
          <p:cNvPr id="36" name="Rectangle 35">
            <a:extLst>
              <a:ext uri="{FF2B5EF4-FFF2-40B4-BE49-F238E27FC236}">
                <a16:creationId xmlns:a16="http://schemas.microsoft.com/office/drawing/2014/main" id="{9203715C-5693-48DD-8A56-542FC2CF4DAC}"/>
              </a:ext>
            </a:extLst>
          </p:cNvPr>
          <p:cNvSpPr/>
          <p:nvPr/>
        </p:nvSpPr>
        <p:spPr>
          <a:xfrm>
            <a:off x="963042" y="3758267"/>
            <a:ext cx="5674825" cy="587955"/>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B08E899-7431-4B6C-93D9-8E5A67FA1EA6}"/>
              </a:ext>
            </a:extLst>
          </p:cNvPr>
          <p:cNvSpPr/>
          <p:nvPr/>
        </p:nvSpPr>
        <p:spPr>
          <a:xfrm>
            <a:off x="6433613" y="3595192"/>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40" name="Rectangle 39">
            <a:extLst>
              <a:ext uri="{FF2B5EF4-FFF2-40B4-BE49-F238E27FC236}">
                <a16:creationId xmlns:a16="http://schemas.microsoft.com/office/drawing/2014/main" id="{5029DC80-527C-4DDE-A933-7AEDC659E646}"/>
              </a:ext>
            </a:extLst>
          </p:cNvPr>
          <p:cNvSpPr/>
          <p:nvPr/>
        </p:nvSpPr>
        <p:spPr>
          <a:xfrm>
            <a:off x="609601" y="4422616"/>
            <a:ext cx="3352800" cy="44289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6F03F44-2E36-4312-9A95-3A27DD5FE80A}"/>
              </a:ext>
            </a:extLst>
          </p:cNvPr>
          <p:cNvSpPr/>
          <p:nvPr/>
        </p:nvSpPr>
        <p:spPr>
          <a:xfrm>
            <a:off x="3803353" y="4733675"/>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50" name="Rectangle 49">
            <a:extLst>
              <a:ext uri="{FF2B5EF4-FFF2-40B4-BE49-F238E27FC236}">
                <a16:creationId xmlns:a16="http://schemas.microsoft.com/office/drawing/2014/main" id="{A8961215-CE62-4453-8C19-31C3042D9BF0}"/>
              </a:ext>
            </a:extLst>
          </p:cNvPr>
          <p:cNvSpPr/>
          <p:nvPr/>
        </p:nvSpPr>
        <p:spPr>
          <a:xfrm>
            <a:off x="6762044" y="4445580"/>
            <a:ext cx="643568" cy="371305"/>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F569EBB-37BA-40B4-929A-5FF9185257E8}"/>
              </a:ext>
            </a:extLst>
          </p:cNvPr>
          <p:cNvSpPr/>
          <p:nvPr/>
        </p:nvSpPr>
        <p:spPr>
          <a:xfrm>
            <a:off x="6462940" y="4780391"/>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pic>
        <p:nvPicPr>
          <p:cNvPr id="52" name="Picture 51">
            <a:extLst>
              <a:ext uri="{FF2B5EF4-FFF2-40B4-BE49-F238E27FC236}">
                <a16:creationId xmlns:a16="http://schemas.microsoft.com/office/drawing/2014/main" id="{EAA0EC74-4864-4759-A856-4BE01CC29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67110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Account Tab</a:t>
            </a:r>
          </a:p>
        </p:txBody>
      </p:sp>
      <p:sp>
        <p:nvSpPr>
          <p:cNvPr id="3" name="TextBox 2"/>
          <p:cNvSpPr txBox="1"/>
          <p:nvPr/>
        </p:nvSpPr>
        <p:spPr>
          <a:xfrm>
            <a:off x="6647834" y="2153912"/>
            <a:ext cx="5121627" cy="4001095"/>
          </a:xfrm>
          <a:prstGeom prst="rect">
            <a:avLst/>
          </a:prstGeom>
          <a:noFill/>
        </p:spPr>
        <p:txBody>
          <a:bodyPr wrap="square" rtlCol="0">
            <a:spAutoFit/>
          </a:bodyPr>
          <a:lstStyle/>
          <a:p>
            <a:endParaRPr lang="en-US" sz="1600" dirty="0"/>
          </a:p>
          <a:p>
            <a:pPr marL="342900" indent="-342900">
              <a:buAutoNum type="arabicPeriod"/>
            </a:pPr>
            <a:r>
              <a:rPr lang="en-US" sz="1400" dirty="0"/>
              <a:t>To Start entering your information on the Account Tab, click any pencil icon on the screen.  This will open  the fields for editing</a:t>
            </a:r>
          </a:p>
          <a:p>
            <a:pPr marL="342900" indent="-342900">
              <a:buAutoNum type="arabicPeriod"/>
            </a:pPr>
            <a:r>
              <a:rPr lang="en-US" sz="1400" dirty="0"/>
              <a:t>Fields with an asterisk are required  in order to submit.  But you should answer all other questions that are applicable. You will be able to save your progress but will be unable to submit until all required fields are complete.</a:t>
            </a:r>
          </a:p>
          <a:p>
            <a:pPr marL="342900" indent="-342900">
              <a:buAutoNum type="arabicPeriod"/>
            </a:pPr>
            <a:r>
              <a:rPr lang="en-US" sz="1400" dirty="0"/>
              <a:t>If you select “yes” to the question “Do you have a Parent or Holding Company” there are required fields that you need to select in order to SAVE. (see next slide for a listing of these fields).  </a:t>
            </a:r>
            <a:r>
              <a:rPr lang="en-US" sz="1400" dirty="0">
                <a:solidFill>
                  <a:srgbClr val="FF0000"/>
                </a:solidFill>
              </a:rPr>
              <a:t>If you do not have the information to complete these fields but want to be able to enter and save other information on this tab, leave this field as “NONE” until you have the necessary data.  This will allow you to save the other information</a:t>
            </a:r>
          </a:p>
        </p:txBody>
      </p:sp>
      <p:pic>
        <p:nvPicPr>
          <p:cNvPr id="4" name="Picture 3">
            <a:extLst>
              <a:ext uri="{FF2B5EF4-FFF2-40B4-BE49-F238E27FC236}">
                <a16:creationId xmlns:a16="http://schemas.microsoft.com/office/drawing/2014/main" id="{BE133016-A10F-448B-8110-328FCF926AE4}"/>
              </a:ext>
            </a:extLst>
          </p:cNvPr>
          <p:cNvPicPr>
            <a:picLocks noChangeAspect="1"/>
          </p:cNvPicPr>
          <p:nvPr/>
        </p:nvPicPr>
        <p:blipFill>
          <a:blip r:embed="rId3"/>
          <a:stretch>
            <a:fillRect/>
          </a:stretch>
        </p:blipFill>
        <p:spPr>
          <a:xfrm>
            <a:off x="478985" y="1628881"/>
            <a:ext cx="5121627" cy="2354040"/>
          </a:xfrm>
          <a:prstGeom prst="rect">
            <a:avLst/>
          </a:prstGeom>
          <a:ln w="19050">
            <a:solidFill>
              <a:srgbClr val="0070C0"/>
            </a:solidFill>
          </a:ln>
        </p:spPr>
      </p:pic>
      <p:sp>
        <p:nvSpPr>
          <p:cNvPr id="15" name="Rectangle 14">
            <a:extLst>
              <a:ext uri="{FF2B5EF4-FFF2-40B4-BE49-F238E27FC236}">
                <a16:creationId xmlns:a16="http://schemas.microsoft.com/office/drawing/2014/main" id="{9C349960-03EE-4753-9DA5-F46A91A839D3}"/>
              </a:ext>
            </a:extLst>
          </p:cNvPr>
          <p:cNvSpPr/>
          <p:nvPr/>
        </p:nvSpPr>
        <p:spPr>
          <a:xfrm>
            <a:off x="3365178" y="2986493"/>
            <a:ext cx="395111" cy="340908"/>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FD1D9F-E264-42DA-8E49-A59C390F637E}"/>
              </a:ext>
            </a:extLst>
          </p:cNvPr>
          <p:cNvPicPr>
            <a:picLocks noChangeAspect="1"/>
          </p:cNvPicPr>
          <p:nvPr/>
        </p:nvPicPr>
        <p:blipFill>
          <a:blip r:embed="rId4"/>
          <a:stretch>
            <a:fillRect/>
          </a:stretch>
        </p:blipFill>
        <p:spPr>
          <a:xfrm>
            <a:off x="609600" y="4302525"/>
            <a:ext cx="5906268" cy="1834398"/>
          </a:xfrm>
          <a:prstGeom prst="rect">
            <a:avLst/>
          </a:prstGeom>
          <a:ln w="22225">
            <a:solidFill>
              <a:srgbClr val="0070C0"/>
            </a:solidFill>
          </a:ln>
        </p:spPr>
      </p:pic>
      <p:sp>
        <p:nvSpPr>
          <p:cNvPr id="20" name="Rectangle 19">
            <a:extLst>
              <a:ext uri="{FF2B5EF4-FFF2-40B4-BE49-F238E27FC236}">
                <a16:creationId xmlns:a16="http://schemas.microsoft.com/office/drawing/2014/main" id="{A5778C15-E73C-4DBA-A394-FB0C252F929B}"/>
              </a:ext>
            </a:extLst>
          </p:cNvPr>
          <p:cNvSpPr/>
          <p:nvPr/>
        </p:nvSpPr>
        <p:spPr>
          <a:xfrm>
            <a:off x="695356" y="4493559"/>
            <a:ext cx="1043133" cy="394530"/>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0EEAD3-0713-4C88-94B7-AC5303654C8A}"/>
              </a:ext>
            </a:extLst>
          </p:cNvPr>
          <p:cNvSpPr/>
          <p:nvPr/>
        </p:nvSpPr>
        <p:spPr>
          <a:xfrm>
            <a:off x="4014289" y="4989689"/>
            <a:ext cx="1201178" cy="1068209"/>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74F8A6B-BBB5-44A1-A4D4-CA894730B19C}"/>
              </a:ext>
            </a:extLst>
          </p:cNvPr>
          <p:cNvSpPr/>
          <p:nvPr/>
        </p:nvSpPr>
        <p:spPr>
          <a:xfrm>
            <a:off x="3039798" y="2785642"/>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24" name="Oval 23">
            <a:extLst>
              <a:ext uri="{FF2B5EF4-FFF2-40B4-BE49-F238E27FC236}">
                <a16:creationId xmlns:a16="http://schemas.microsoft.com/office/drawing/2014/main" id="{53612F68-54E5-4DAE-AFAE-5F681150D9BD}"/>
              </a:ext>
            </a:extLst>
          </p:cNvPr>
          <p:cNvSpPr/>
          <p:nvPr/>
        </p:nvSpPr>
        <p:spPr>
          <a:xfrm>
            <a:off x="1600219" y="4707818"/>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25" name="Oval 24">
            <a:extLst>
              <a:ext uri="{FF2B5EF4-FFF2-40B4-BE49-F238E27FC236}">
                <a16:creationId xmlns:a16="http://schemas.microsoft.com/office/drawing/2014/main" id="{90092258-6713-4C28-985C-E679E27B31A8}"/>
              </a:ext>
            </a:extLst>
          </p:cNvPr>
          <p:cNvSpPr/>
          <p:nvPr/>
        </p:nvSpPr>
        <p:spPr>
          <a:xfrm>
            <a:off x="5077197" y="4804036"/>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pic>
        <p:nvPicPr>
          <p:cNvPr id="26" name="Picture 25">
            <a:extLst>
              <a:ext uri="{FF2B5EF4-FFF2-40B4-BE49-F238E27FC236}">
                <a16:creationId xmlns:a16="http://schemas.microsoft.com/office/drawing/2014/main" id="{EEA6023E-60A3-4A55-92C3-F3A4FCC8F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124843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Account Tab</a:t>
            </a:r>
          </a:p>
        </p:txBody>
      </p:sp>
      <p:sp>
        <p:nvSpPr>
          <p:cNvPr id="3" name="TextBox 2"/>
          <p:cNvSpPr txBox="1"/>
          <p:nvPr/>
        </p:nvSpPr>
        <p:spPr>
          <a:xfrm>
            <a:off x="6772012" y="2519037"/>
            <a:ext cx="5121627" cy="2708434"/>
          </a:xfrm>
          <a:prstGeom prst="rect">
            <a:avLst/>
          </a:prstGeom>
          <a:noFill/>
        </p:spPr>
        <p:txBody>
          <a:bodyPr wrap="square" rtlCol="0">
            <a:spAutoFit/>
          </a:bodyPr>
          <a:lstStyle/>
          <a:p>
            <a:r>
              <a:rPr lang="en-US" sz="1400" dirty="0"/>
              <a:t>If you select “YES” to the question ““Do you have a Parent or Holding Company” the fields marked with Double asterisk before the field name, are required to save.</a:t>
            </a:r>
          </a:p>
          <a:p>
            <a:r>
              <a:rPr lang="en-US" sz="1400" dirty="0"/>
              <a:t>Note:  If you select “Foreign” for “Citizenship (Parent)” then a “Foreign Registration Number” is also required.</a:t>
            </a:r>
          </a:p>
          <a:p>
            <a:endParaRPr lang="en-US" sz="1400" dirty="0"/>
          </a:p>
          <a:p>
            <a:r>
              <a:rPr lang="en-US" sz="1400" dirty="0"/>
              <a:t>If you select “NO” for the question “Is this the ultimate parent?”, then you will be required to complete these same fields in the “Ownership – Ultimate Parent (section)</a:t>
            </a:r>
          </a:p>
          <a:p>
            <a:endParaRPr lang="en-US" sz="1400" dirty="0"/>
          </a:p>
          <a:p>
            <a:endParaRPr lang="en-US" sz="1600" dirty="0"/>
          </a:p>
        </p:txBody>
      </p:sp>
      <p:pic>
        <p:nvPicPr>
          <p:cNvPr id="11" name="Picture 10">
            <a:extLst>
              <a:ext uri="{FF2B5EF4-FFF2-40B4-BE49-F238E27FC236}">
                <a16:creationId xmlns:a16="http://schemas.microsoft.com/office/drawing/2014/main" id="{55D19310-6809-4D04-9BCD-731436FAC268}"/>
              </a:ext>
            </a:extLst>
          </p:cNvPr>
          <p:cNvPicPr>
            <a:picLocks noChangeAspect="1"/>
          </p:cNvPicPr>
          <p:nvPr/>
        </p:nvPicPr>
        <p:blipFill>
          <a:blip r:embed="rId3"/>
          <a:stretch>
            <a:fillRect/>
          </a:stretch>
        </p:blipFill>
        <p:spPr>
          <a:xfrm>
            <a:off x="422539" y="2453216"/>
            <a:ext cx="6152547" cy="3718984"/>
          </a:xfrm>
          <a:prstGeom prst="rect">
            <a:avLst/>
          </a:prstGeom>
          <a:ln w="22225">
            <a:solidFill>
              <a:srgbClr val="0070C0"/>
            </a:solidFill>
          </a:ln>
        </p:spPr>
      </p:pic>
      <p:cxnSp>
        <p:nvCxnSpPr>
          <p:cNvPr id="12" name="Straight Arrow Connector 11">
            <a:extLst>
              <a:ext uri="{FF2B5EF4-FFF2-40B4-BE49-F238E27FC236}">
                <a16:creationId xmlns:a16="http://schemas.microsoft.com/office/drawing/2014/main" id="{0E164DD9-29B6-49E2-9033-4ED09A384051}"/>
              </a:ext>
            </a:extLst>
          </p:cNvPr>
          <p:cNvCxnSpPr>
            <a:cxnSpLocks/>
          </p:cNvCxnSpPr>
          <p:nvPr/>
        </p:nvCxnSpPr>
        <p:spPr>
          <a:xfrm flipH="1" flipV="1">
            <a:off x="5125156" y="3104444"/>
            <a:ext cx="1631378" cy="9923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A73F08E-F527-485B-8939-63096C9D4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59122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7714700-AEAD-40AF-88AC-819BE055B9B3}"/>
              </a:ext>
            </a:extLst>
          </p:cNvPr>
          <p:cNvPicPr>
            <a:picLocks noChangeAspect="1"/>
          </p:cNvPicPr>
          <p:nvPr/>
        </p:nvPicPr>
        <p:blipFill>
          <a:blip r:embed="rId3"/>
          <a:stretch>
            <a:fillRect/>
          </a:stretch>
        </p:blipFill>
        <p:spPr>
          <a:xfrm>
            <a:off x="449648" y="4569534"/>
            <a:ext cx="6129518" cy="2128740"/>
          </a:xfrm>
          <a:prstGeom prst="rect">
            <a:avLst/>
          </a:prstGeom>
          <a:ln w="22225">
            <a:solidFill>
              <a:srgbClr val="0070C0"/>
            </a:solidFill>
          </a:ln>
        </p:spPr>
      </p:pic>
      <p:sp>
        <p:nvSpPr>
          <p:cNvPr id="17" name="Title 16"/>
          <p:cNvSpPr>
            <a:spLocks noGrp="1"/>
          </p:cNvSpPr>
          <p:nvPr>
            <p:ph type="title"/>
          </p:nvPr>
        </p:nvSpPr>
        <p:spPr>
          <a:xfrm>
            <a:off x="609600" y="469667"/>
            <a:ext cx="10972800" cy="817033"/>
          </a:xfrm>
        </p:spPr>
        <p:txBody>
          <a:bodyPr/>
          <a:lstStyle/>
          <a:p>
            <a:r>
              <a:rPr lang="en-US" dirty="0"/>
              <a:t>Account Tab</a:t>
            </a:r>
          </a:p>
        </p:txBody>
      </p:sp>
      <p:sp>
        <p:nvSpPr>
          <p:cNvPr id="3" name="TextBox 2"/>
          <p:cNvSpPr txBox="1"/>
          <p:nvPr/>
        </p:nvSpPr>
        <p:spPr>
          <a:xfrm>
            <a:off x="6772012" y="2519037"/>
            <a:ext cx="5121627" cy="3170099"/>
          </a:xfrm>
          <a:prstGeom prst="rect">
            <a:avLst/>
          </a:prstGeom>
          <a:noFill/>
        </p:spPr>
        <p:txBody>
          <a:bodyPr wrap="square" rtlCol="0">
            <a:spAutoFit/>
          </a:bodyPr>
          <a:lstStyle/>
          <a:p>
            <a:r>
              <a:rPr lang="en-US" sz="1400" dirty="0"/>
              <a:t>4. To fill in the “Supplier Capabilities”  and “NAICS Codes”, start typing a category in the field above the available options.  In this example, the start of the word “computers” has been entered.  The available options list will jump to the first entry that contains that word.</a:t>
            </a:r>
          </a:p>
          <a:p>
            <a:endParaRPr lang="en-US" sz="1400" dirty="0"/>
          </a:p>
          <a:p>
            <a:endParaRPr lang="en-US" sz="1400" dirty="0"/>
          </a:p>
          <a:p>
            <a:endParaRPr lang="en-US" sz="1400" dirty="0"/>
          </a:p>
          <a:p>
            <a:endParaRPr lang="en-US" sz="1400" dirty="0"/>
          </a:p>
          <a:p>
            <a:endParaRPr lang="en-US" sz="1600" dirty="0"/>
          </a:p>
          <a:p>
            <a:r>
              <a:rPr lang="en-US" sz="1400" dirty="0"/>
              <a:t>5. Highlight the applicable category and click the right arrow to move it to the “Selected Options” box.</a:t>
            </a:r>
          </a:p>
          <a:p>
            <a:r>
              <a:rPr lang="en-US" sz="1400" dirty="0"/>
              <a:t>You can select as many categories as applicable.</a:t>
            </a:r>
          </a:p>
          <a:p>
            <a:endParaRPr lang="en-US" sz="1600" dirty="0"/>
          </a:p>
        </p:txBody>
      </p:sp>
      <p:pic>
        <p:nvPicPr>
          <p:cNvPr id="8" name="Picture 7">
            <a:extLst>
              <a:ext uri="{FF2B5EF4-FFF2-40B4-BE49-F238E27FC236}">
                <a16:creationId xmlns:a16="http://schemas.microsoft.com/office/drawing/2014/main" id="{3ABAB6A8-E52F-43F1-B6AB-7BF5A8475F45}"/>
              </a:ext>
            </a:extLst>
          </p:cNvPr>
          <p:cNvPicPr>
            <a:picLocks noChangeAspect="1"/>
          </p:cNvPicPr>
          <p:nvPr/>
        </p:nvPicPr>
        <p:blipFill>
          <a:blip r:embed="rId4"/>
          <a:stretch>
            <a:fillRect/>
          </a:stretch>
        </p:blipFill>
        <p:spPr>
          <a:xfrm>
            <a:off x="449648" y="2331491"/>
            <a:ext cx="6087644" cy="2062932"/>
          </a:xfrm>
          <a:prstGeom prst="rect">
            <a:avLst/>
          </a:prstGeom>
          <a:ln w="22225">
            <a:solidFill>
              <a:srgbClr val="0070C0"/>
            </a:solidFill>
          </a:ln>
        </p:spPr>
      </p:pic>
      <p:sp>
        <p:nvSpPr>
          <p:cNvPr id="9" name="Rectangle 8">
            <a:extLst>
              <a:ext uri="{FF2B5EF4-FFF2-40B4-BE49-F238E27FC236}">
                <a16:creationId xmlns:a16="http://schemas.microsoft.com/office/drawing/2014/main" id="{0941333C-E00F-4484-BFAB-8096AEF63B17}"/>
              </a:ext>
            </a:extLst>
          </p:cNvPr>
          <p:cNvSpPr/>
          <p:nvPr/>
        </p:nvSpPr>
        <p:spPr>
          <a:xfrm>
            <a:off x="515427" y="2354331"/>
            <a:ext cx="4461926" cy="37001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FC351B6-805D-48FE-9653-34D3F54579E5}"/>
              </a:ext>
            </a:extLst>
          </p:cNvPr>
          <p:cNvSpPr/>
          <p:nvPr/>
        </p:nvSpPr>
        <p:spPr>
          <a:xfrm>
            <a:off x="4837378" y="2537628"/>
            <a:ext cx="276404" cy="27052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4</a:t>
            </a:r>
          </a:p>
        </p:txBody>
      </p:sp>
      <p:sp>
        <p:nvSpPr>
          <p:cNvPr id="14" name="Rectangle 13">
            <a:extLst>
              <a:ext uri="{FF2B5EF4-FFF2-40B4-BE49-F238E27FC236}">
                <a16:creationId xmlns:a16="http://schemas.microsoft.com/office/drawing/2014/main" id="{20DEF6E2-55FC-4D82-AEC2-611D48AE6295}"/>
              </a:ext>
            </a:extLst>
          </p:cNvPr>
          <p:cNvSpPr/>
          <p:nvPr/>
        </p:nvSpPr>
        <p:spPr>
          <a:xfrm>
            <a:off x="515426" y="5126877"/>
            <a:ext cx="2856703"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3DE1C3-2A5F-4042-B139-723F97FA7492}"/>
              </a:ext>
            </a:extLst>
          </p:cNvPr>
          <p:cNvSpPr/>
          <p:nvPr/>
        </p:nvSpPr>
        <p:spPr>
          <a:xfrm>
            <a:off x="3564976" y="5159309"/>
            <a:ext cx="269171"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1FC253-68EC-434A-894B-FFC4F695232D}"/>
              </a:ext>
            </a:extLst>
          </p:cNvPr>
          <p:cNvSpPr/>
          <p:nvPr/>
        </p:nvSpPr>
        <p:spPr>
          <a:xfrm>
            <a:off x="3326436" y="4917791"/>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5</a:t>
            </a:r>
          </a:p>
        </p:txBody>
      </p:sp>
      <p:pic>
        <p:nvPicPr>
          <p:cNvPr id="20" name="Picture 19">
            <a:extLst>
              <a:ext uri="{FF2B5EF4-FFF2-40B4-BE49-F238E27FC236}">
                <a16:creationId xmlns:a16="http://schemas.microsoft.com/office/drawing/2014/main" id="{CFC545F7-1BF4-4453-8A04-1587255E9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141737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Account Tab</a:t>
            </a:r>
          </a:p>
        </p:txBody>
      </p:sp>
      <p:sp>
        <p:nvSpPr>
          <p:cNvPr id="3" name="TextBox 2"/>
          <p:cNvSpPr txBox="1"/>
          <p:nvPr/>
        </p:nvSpPr>
        <p:spPr>
          <a:xfrm>
            <a:off x="4424738" y="2595776"/>
            <a:ext cx="5121627" cy="523220"/>
          </a:xfrm>
          <a:prstGeom prst="rect">
            <a:avLst/>
          </a:prstGeom>
          <a:noFill/>
        </p:spPr>
        <p:txBody>
          <a:bodyPr wrap="square" rtlCol="0">
            <a:spAutoFit/>
          </a:bodyPr>
          <a:lstStyle/>
          <a:p>
            <a:r>
              <a:rPr lang="en-US" sz="1400" dirty="0"/>
              <a:t>6. When you have filled in all of the required fields, click the “Save” button.</a:t>
            </a:r>
          </a:p>
        </p:txBody>
      </p:sp>
      <p:pic>
        <p:nvPicPr>
          <p:cNvPr id="4" name="Picture 3">
            <a:extLst>
              <a:ext uri="{FF2B5EF4-FFF2-40B4-BE49-F238E27FC236}">
                <a16:creationId xmlns:a16="http://schemas.microsoft.com/office/drawing/2014/main" id="{5B19016E-BD1F-45AF-B1F4-44D3428F3A56}"/>
              </a:ext>
            </a:extLst>
          </p:cNvPr>
          <p:cNvPicPr>
            <a:picLocks noChangeAspect="1"/>
          </p:cNvPicPr>
          <p:nvPr/>
        </p:nvPicPr>
        <p:blipFill>
          <a:blip r:embed="rId3"/>
          <a:stretch>
            <a:fillRect/>
          </a:stretch>
        </p:blipFill>
        <p:spPr>
          <a:xfrm>
            <a:off x="795255" y="2408154"/>
            <a:ext cx="3307473" cy="2605505"/>
          </a:xfrm>
          <a:prstGeom prst="rect">
            <a:avLst/>
          </a:prstGeom>
          <a:ln w="22225">
            <a:solidFill>
              <a:srgbClr val="0070C0"/>
            </a:solidFill>
          </a:ln>
        </p:spPr>
      </p:pic>
      <p:pic>
        <p:nvPicPr>
          <p:cNvPr id="19" name="Picture 18">
            <a:extLst>
              <a:ext uri="{FF2B5EF4-FFF2-40B4-BE49-F238E27FC236}">
                <a16:creationId xmlns:a16="http://schemas.microsoft.com/office/drawing/2014/main" id="{4D734492-0111-42B1-B542-88327971032A}"/>
              </a:ext>
            </a:extLst>
          </p:cNvPr>
          <p:cNvPicPr>
            <a:picLocks noChangeAspect="1"/>
          </p:cNvPicPr>
          <p:nvPr/>
        </p:nvPicPr>
        <p:blipFill>
          <a:blip r:embed="rId4"/>
          <a:stretch>
            <a:fillRect/>
          </a:stretch>
        </p:blipFill>
        <p:spPr>
          <a:xfrm>
            <a:off x="4614074" y="3825163"/>
            <a:ext cx="3238454" cy="2747201"/>
          </a:xfrm>
          <a:prstGeom prst="rect">
            <a:avLst/>
          </a:prstGeom>
          <a:ln w="22225">
            <a:solidFill>
              <a:srgbClr val="0070C0"/>
            </a:solidFill>
          </a:ln>
        </p:spPr>
      </p:pic>
      <p:sp>
        <p:nvSpPr>
          <p:cNvPr id="20" name="Rectangle 19">
            <a:extLst>
              <a:ext uri="{FF2B5EF4-FFF2-40B4-BE49-F238E27FC236}">
                <a16:creationId xmlns:a16="http://schemas.microsoft.com/office/drawing/2014/main" id="{FBDAA117-73A8-4395-87D9-0417A19EA8AA}"/>
              </a:ext>
            </a:extLst>
          </p:cNvPr>
          <p:cNvSpPr/>
          <p:nvPr/>
        </p:nvSpPr>
        <p:spPr>
          <a:xfrm>
            <a:off x="1477098" y="4730000"/>
            <a:ext cx="521385"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4442B7B-9E39-4C6A-B237-A66538283389}"/>
              </a:ext>
            </a:extLst>
          </p:cNvPr>
          <p:cNvSpPr/>
          <p:nvPr/>
        </p:nvSpPr>
        <p:spPr>
          <a:xfrm>
            <a:off x="5062193" y="4559753"/>
            <a:ext cx="461915"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5FC8B4A-458D-4F8B-ADCB-BF487EE09F04}"/>
              </a:ext>
            </a:extLst>
          </p:cNvPr>
          <p:cNvSpPr txBox="1"/>
          <p:nvPr/>
        </p:nvSpPr>
        <p:spPr>
          <a:xfrm>
            <a:off x="7967713" y="3784332"/>
            <a:ext cx="3768398" cy="738664"/>
          </a:xfrm>
          <a:prstGeom prst="rect">
            <a:avLst/>
          </a:prstGeom>
          <a:noFill/>
        </p:spPr>
        <p:txBody>
          <a:bodyPr wrap="square" rtlCol="0">
            <a:spAutoFit/>
          </a:bodyPr>
          <a:lstStyle/>
          <a:p>
            <a:r>
              <a:rPr lang="en-US" sz="1400" dirty="0"/>
              <a:t>7. Then scroll back to the top of the page and click the “Contacts” tab to move on.</a:t>
            </a:r>
          </a:p>
        </p:txBody>
      </p:sp>
      <p:sp>
        <p:nvSpPr>
          <p:cNvPr id="27" name="Oval 26">
            <a:extLst>
              <a:ext uri="{FF2B5EF4-FFF2-40B4-BE49-F238E27FC236}">
                <a16:creationId xmlns:a16="http://schemas.microsoft.com/office/drawing/2014/main" id="{7B4BF8FC-4849-42CB-94CD-3C80396D6D2A}"/>
              </a:ext>
            </a:extLst>
          </p:cNvPr>
          <p:cNvSpPr/>
          <p:nvPr/>
        </p:nvSpPr>
        <p:spPr>
          <a:xfrm>
            <a:off x="1915869" y="4536477"/>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6</a:t>
            </a:r>
          </a:p>
        </p:txBody>
      </p:sp>
      <p:sp>
        <p:nvSpPr>
          <p:cNvPr id="28" name="Oval 27">
            <a:extLst>
              <a:ext uri="{FF2B5EF4-FFF2-40B4-BE49-F238E27FC236}">
                <a16:creationId xmlns:a16="http://schemas.microsoft.com/office/drawing/2014/main" id="{879444CD-69C7-47F9-B583-2559777CD941}"/>
              </a:ext>
            </a:extLst>
          </p:cNvPr>
          <p:cNvSpPr/>
          <p:nvPr/>
        </p:nvSpPr>
        <p:spPr>
          <a:xfrm>
            <a:off x="5383901" y="4706724"/>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7</a:t>
            </a:r>
          </a:p>
        </p:txBody>
      </p:sp>
      <p:pic>
        <p:nvPicPr>
          <p:cNvPr id="29" name="Picture 28">
            <a:extLst>
              <a:ext uri="{FF2B5EF4-FFF2-40B4-BE49-F238E27FC236}">
                <a16:creationId xmlns:a16="http://schemas.microsoft.com/office/drawing/2014/main" id="{BAEEE175-FDBC-4147-86F2-43E474338D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367080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Contacts Tab</a:t>
            </a:r>
          </a:p>
        </p:txBody>
      </p:sp>
      <p:sp>
        <p:nvSpPr>
          <p:cNvPr id="3" name="TextBox 2"/>
          <p:cNvSpPr txBox="1"/>
          <p:nvPr/>
        </p:nvSpPr>
        <p:spPr>
          <a:xfrm>
            <a:off x="468495" y="5090493"/>
            <a:ext cx="3041291" cy="461665"/>
          </a:xfrm>
          <a:prstGeom prst="rect">
            <a:avLst/>
          </a:prstGeom>
          <a:noFill/>
        </p:spPr>
        <p:txBody>
          <a:bodyPr wrap="square" rtlCol="0">
            <a:spAutoFit/>
          </a:bodyPr>
          <a:lstStyle/>
          <a:p>
            <a:r>
              <a:rPr lang="en-US" sz="1200" dirty="0"/>
              <a:t>1. Click the “Edit” button to edit your contact information</a:t>
            </a:r>
          </a:p>
        </p:txBody>
      </p:sp>
      <p:sp>
        <p:nvSpPr>
          <p:cNvPr id="23" name="TextBox 22">
            <a:extLst>
              <a:ext uri="{FF2B5EF4-FFF2-40B4-BE49-F238E27FC236}">
                <a16:creationId xmlns:a16="http://schemas.microsoft.com/office/drawing/2014/main" id="{45FC8B4A-458D-4F8B-ADCB-BF487EE09F04}"/>
              </a:ext>
            </a:extLst>
          </p:cNvPr>
          <p:cNvSpPr txBox="1"/>
          <p:nvPr/>
        </p:nvSpPr>
        <p:spPr>
          <a:xfrm>
            <a:off x="7443214" y="2323505"/>
            <a:ext cx="4614905" cy="4001095"/>
          </a:xfrm>
          <a:prstGeom prst="rect">
            <a:avLst/>
          </a:prstGeom>
          <a:noFill/>
        </p:spPr>
        <p:txBody>
          <a:bodyPr wrap="square" rtlCol="0">
            <a:spAutoFit/>
          </a:bodyPr>
          <a:lstStyle/>
          <a:p>
            <a:r>
              <a:rPr lang="en-US" sz="1200" dirty="0"/>
              <a:t>A window will pop up allowing you to edit and update your information.  Be sure fields with an asterisk are completed</a:t>
            </a:r>
          </a:p>
          <a:p>
            <a:endParaRPr lang="en-US" sz="1200" dirty="0"/>
          </a:p>
          <a:p>
            <a:r>
              <a:rPr lang="en-US" sz="1200" dirty="0"/>
              <a:t>2. As the initial Point of Contact, you will default to the “Primary” contact.  You can change this, as necessary, after you assign more contacts.  But there must be at least 1 primary contact assigned. Primary  Contacts have the ability to edit the account info. </a:t>
            </a:r>
            <a:r>
              <a:rPr lang="en-US" sz="1200" u="sng" dirty="0"/>
              <a:t>There can be more than one per account</a:t>
            </a:r>
          </a:p>
          <a:p>
            <a:endParaRPr lang="en-US" sz="1200" dirty="0"/>
          </a:p>
          <a:p>
            <a:r>
              <a:rPr lang="en-US" sz="1200" dirty="0"/>
              <a:t>3.  </a:t>
            </a:r>
            <a:r>
              <a:rPr lang="en-US" sz="1200" dirty="0">
                <a:solidFill>
                  <a:srgbClr val="FF0000"/>
                </a:solidFill>
              </a:rPr>
              <a:t>The following “Roles” must be assigned to someone in order to submit your information back to GD.</a:t>
            </a:r>
          </a:p>
          <a:p>
            <a:pPr marL="685800" lvl="1" indent="-228600">
              <a:buFont typeface="Arial" panose="020B0604020202020204" pitchFamily="34" charset="0"/>
              <a:buChar char="•"/>
            </a:pPr>
            <a:r>
              <a:rPr lang="en-US" sz="1200" dirty="0">
                <a:solidFill>
                  <a:srgbClr val="FF0000"/>
                </a:solidFill>
              </a:rPr>
              <a:t>Compliance Rep</a:t>
            </a:r>
          </a:p>
          <a:p>
            <a:pPr marL="685800" lvl="1" indent="-228600">
              <a:buFont typeface="Arial" panose="020B0604020202020204" pitchFamily="34" charset="0"/>
              <a:buChar char="•"/>
            </a:pPr>
            <a:r>
              <a:rPr lang="en-US" sz="1200" dirty="0">
                <a:solidFill>
                  <a:srgbClr val="FF0000"/>
                </a:solidFill>
              </a:rPr>
              <a:t>Quality Rep</a:t>
            </a:r>
          </a:p>
          <a:p>
            <a:pPr marL="685800" lvl="1" indent="-228600">
              <a:buFont typeface="Arial" panose="020B0604020202020204" pitchFamily="34" charset="0"/>
              <a:buChar char="•"/>
            </a:pPr>
            <a:r>
              <a:rPr lang="en-US" sz="1200" dirty="0">
                <a:solidFill>
                  <a:srgbClr val="FF0000"/>
                </a:solidFill>
              </a:rPr>
              <a:t>Sales Rep</a:t>
            </a:r>
          </a:p>
          <a:p>
            <a:r>
              <a:rPr lang="en-US" sz="1200" dirty="0"/>
              <a:t>The roles can be assigned to one person, or  split up among multiple POCs.  But all roles must be assigned at time of submittal </a:t>
            </a:r>
          </a:p>
          <a:p>
            <a:endParaRPr lang="en-US" sz="1200" dirty="0"/>
          </a:p>
          <a:p>
            <a:r>
              <a:rPr lang="en-US" sz="1200" dirty="0"/>
              <a:t>4.  When you are done, click “Save”</a:t>
            </a:r>
          </a:p>
          <a:p>
            <a:endParaRPr lang="en-US" sz="1400" dirty="0"/>
          </a:p>
        </p:txBody>
      </p:sp>
      <p:pic>
        <p:nvPicPr>
          <p:cNvPr id="13" name="Picture 12">
            <a:extLst>
              <a:ext uri="{FF2B5EF4-FFF2-40B4-BE49-F238E27FC236}">
                <a16:creationId xmlns:a16="http://schemas.microsoft.com/office/drawing/2014/main" id="{B1F87E50-A4CF-4D96-89AD-7BC2F2069D19}"/>
              </a:ext>
            </a:extLst>
          </p:cNvPr>
          <p:cNvPicPr>
            <a:picLocks noChangeAspect="1"/>
          </p:cNvPicPr>
          <p:nvPr/>
        </p:nvPicPr>
        <p:blipFill>
          <a:blip r:embed="rId3"/>
          <a:stretch>
            <a:fillRect/>
          </a:stretch>
        </p:blipFill>
        <p:spPr>
          <a:xfrm>
            <a:off x="540821" y="2528492"/>
            <a:ext cx="3405683" cy="2321035"/>
          </a:xfrm>
          <a:prstGeom prst="rect">
            <a:avLst/>
          </a:prstGeom>
          <a:ln w="22225">
            <a:solidFill>
              <a:schemeClr val="tx2"/>
            </a:solidFill>
          </a:ln>
        </p:spPr>
      </p:pic>
      <p:pic>
        <p:nvPicPr>
          <p:cNvPr id="14" name="Picture 13">
            <a:extLst>
              <a:ext uri="{FF2B5EF4-FFF2-40B4-BE49-F238E27FC236}">
                <a16:creationId xmlns:a16="http://schemas.microsoft.com/office/drawing/2014/main" id="{34EC4963-3F25-45FC-819F-B827197BC9EB}"/>
              </a:ext>
            </a:extLst>
          </p:cNvPr>
          <p:cNvPicPr>
            <a:picLocks noChangeAspect="1"/>
          </p:cNvPicPr>
          <p:nvPr/>
        </p:nvPicPr>
        <p:blipFill>
          <a:blip r:embed="rId4"/>
          <a:stretch>
            <a:fillRect/>
          </a:stretch>
        </p:blipFill>
        <p:spPr>
          <a:xfrm>
            <a:off x="4224018" y="2528492"/>
            <a:ext cx="3121582" cy="3116555"/>
          </a:xfrm>
          <a:prstGeom prst="rect">
            <a:avLst/>
          </a:prstGeom>
          <a:ln w="22225">
            <a:solidFill>
              <a:schemeClr val="tx2"/>
            </a:solidFill>
          </a:ln>
        </p:spPr>
      </p:pic>
      <p:sp>
        <p:nvSpPr>
          <p:cNvPr id="15" name="Rectangle 14">
            <a:extLst>
              <a:ext uri="{FF2B5EF4-FFF2-40B4-BE49-F238E27FC236}">
                <a16:creationId xmlns:a16="http://schemas.microsoft.com/office/drawing/2014/main" id="{A07A9876-5D0F-4A24-8378-C8397415643D}"/>
              </a:ext>
            </a:extLst>
          </p:cNvPr>
          <p:cNvSpPr/>
          <p:nvPr/>
        </p:nvSpPr>
        <p:spPr>
          <a:xfrm>
            <a:off x="3183457" y="3885423"/>
            <a:ext cx="461915"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0D97EE2-982F-4940-B5AB-2AF37BC72678}"/>
              </a:ext>
            </a:extLst>
          </p:cNvPr>
          <p:cNvSpPr/>
          <p:nvPr/>
        </p:nvSpPr>
        <p:spPr>
          <a:xfrm>
            <a:off x="4224018" y="4084998"/>
            <a:ext cx="1498052" cy="1288280"/>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633FC0-A3AE-46CB-961D-E61726832FC8}"/>
              </a:ext>
            </a:extLst>
          </p:cNvPr>
          <p:cNvSpPr/>
          <p:nvPr/>
        </p:nvSpPr>
        <p:spPr>
          <a:xfrm>
            <a:off x="5768626" y="3885423"/>
            <a:ext cx="999819"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5A6BD1E-2B6F-49A6-B372-7ECD287FBB50}"/>
              </a:ext>
            </a:extLst>
          </p:cNvPr>
          <p:cNvSpPr/>
          <p:nvPr/>
        </p:nvSpPr>
        <p:spPr>
          <a:xfrm>
            <a:off x="6883685" y="5373278"/>
            <a:ext cx="461915"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29D8CAF-D7A3-4913-9AAE-7DCA523291B9}"/>
              </a:ext>
            </a:extLst>
          </p:cNvPr>
          <p:cNvSpPr/>
          <p:nvPr/>
        </p:nvSpPr>
        <p:spPr>
          <a:xfrm>
            <a:off x="2945636" y="3742620"/>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29" name="Oval 28">
            <a:extLst>
              <a:ext uri="{FF2B5EF4-FFF2-40B4-BE49-F238E27FC236}">
                <a16:creationId xmlns:a16="http://schemas.microsoft.com/office/drawing/2014/main" id="{7AA2515A-8B9B-4C26-A88F-F4A7D0EFD584}"/>
              </a:ext>
            </a:extLst>
          </p:cNvPr>
          <p:cNvSpPr/>
          <p:nvPr/>
        </p:nvSpPr>
        <p:spPr>
          <a:xfrm>
            <a:off x="6743478" y="3981674"/>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30" name="Oval 29">
            <a:extLst>
              <a:ext uri="{FF2B5EF4-FFF2-40B4-BE49-F238E27FC236}">
                <a16:creationId xmlns:a16="http://schemas.microsoft.com/office/drawing/2014/main" id="{8239ED36-7A5B-4354-89FB-1C1D14BBAAB9}"/>
              </a:ext>
            </a:extLst>
          </p:cNvPr>
          <p:cNvSpPr/>
          <p:nvPr/>
        </p:nvSpPr>
        <p:spPr>
          <a:xfrm>
            <a:off x="4973044" y="4586335"/>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sp>
        <p:nvSpPr>
          <p:cNvPr id="31" name="Oval 30">
            <a:extLst>
              <a:ext uri="{FF2B5EF4-FFF2-40B4-BE49-F238E27FC236}">
                <a16:creationId xmlns:a16="http://schemas.microsoft.com/office/drawing/2014/main" id="{D5D31781-71A1-4690-9442-6136AC44DF00}"/>
              </a:ext>
            </a:extLst>
          </p:cNvPr>
          <p:cNvSpPr/>
          <p:nvPr/>
        </p:nvSpPr>
        <p:spPr>
          <a:xfrm>
            <a:off x="6694672" y="5189521"/>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4</a:t>
            </a:r>
          </a:p>
        </p:txBody>
      </p:sp>
    </p:spTree>
    <p:custDataLst>
      <p:tags r:id="rId1"/>
    </p:custDataLst>
    <p:extLst>
      <p:ext uri="{BB962C8B-B14F-4D97-AF65-F5344CB8AC3E}">
        <p14:creationId xmlns:p14="http://schemas.microsoft.com/office/powerpoint/2010/main" val="372983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Contacts Tab</a:t>
            </a:r>
          </a:p>
        </p:txBody>
      </p:sp>
      <p:sp>
        <p:nvSpPr>
          <p:cNvPr id="3" name="TextBox 2"/>
          <p:cNvSpPr txBox="1"/>
          <p:nvPr/>
        </p:nvSpPr>
        <p:spPr>
          <a:xfrm>
            <a:off x="6772012" y="2519037"/>
            <a:ext cx="5121627" cy="1846659"/>
          </a:xfrm>
          <a:prstGeom prst="rect">
            <a:avLst/>
          </a:prstGeom>
          <a:noFill/>
        </p:spPr>
        <p:txBody>
          <a:bodyPr wrap="square" rtlCol="0">
            <a:spAutoFit/>
          </a:bodyPr>
          <a:lstStyle/>
          <a:p>
            <a:r>
              <a:rPr lang="en-US" sz="1400" dirty="0"/>
              <a:t>You will be brought back to the main Contacts screen.</a:t>
            </a:r>
          </a:p>
          <a:p>
            <a:endParaRPr lang="en-US" sz="1400" dirty="0"/>
          </a:p>
          <a:p>
            <a:r>
              <a:rPr lang="en-US" sz="1400" dirty="0"/>
              <a:t>5.   If you have additional contacts to add, click the “Add” Contacts” button.</a:t>
            </a:r>
          </a:p>
          <a:p>
            <a:endParaRPr lang="en-US" sz="1400" dirty="0"/>
          </a:p>
          <a:p>
            <a:r>
              <a:rPr lang="en-US" sz="1400" dirty="0"/>
              <a:t>6.  If you have no additional contacts to add, click the “Sites” tab to move on.</a:t>
            </a:r>
          </a:p>
          <a:p>
            <a:endParaRPr lang="en-US" sz="1600" dirty="0"/>
          </a:p>
        </p:txBody>
      </p:sp>
      <p:pic>
        <p:nvPicPr>
          <p:cNvPr id="14" name="Picture 13">
            <a:extLst>
              <a:ext uri="{FF2B5EF4-FFF2-40B4-BE49-F238E27FC236}">
                <a16:creationId xmlns:a16="http://schemas.microsoft.com/office/drawing/2014/main" id="{0A73F08E-F527-485B-8939-63096C9D4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pic>
        <p:nvPicPr>
          <p:cNvPr id="8" name="Picture 7">
            <a:extLst>
              <a:ext uri="{FF2B5EF4-FFF2-40B4-BE49-F238E27FC236}">
                <a16:creationId xmlns:a16="http://schemas.microsoft.com/office/drawing/2014/main" id="{75EC76EB-9738-42F2-903B-66FA4128CCE4}"/>
              </a:ext>
            </a:extLst>
          </p:cNvPr>
          <p:cNvPicPr>
            <a:picLocks noChangeAspect="1"/>
          </p:cNvPicPr>
          <p:nvPr/>
        </p:nvPicPr>
        <p:blipFill>
          <a:blip r:embed="rId4"/>
          <a:stretch>
            <a:fillRect/>
          </a:stretch>
        </p:blipFill>
        <p:spPr>
          <a:xfrm>
            <a:off x="836044" y="2447886"/>
            <a:ext cx="5529572" cy="3283610"/>
          </a:xfrm>
          <a:prstGeom prst="rect">
            <a:avLst/>
          </a:prstGeom>
          <a:ln w="22225">
            <a:solidFill>
              <a:srgbClr val="0070C0"/>
            </a:solidFill>
          </a:ln>
        </p:spPr>
      </p:pic>
      <p:sp>
        <p:nvSpPr>
          <p:cNvPr id="9" name="Rectangle 8">
            <a:extLst>
              <a:ext uri="{FF2B5EF4-FFF2-40B4-BE49-F238E27FC236}">
                <a16:creationId xmlns:a16="http://schemas.microsoft.com/office/drawing/2014/main" id="{773C3679-B84D-479C-8FD2-0CC216DF44CE}"/>
              </a:ext>
            </a:extLst>
          </p:cNvPr>
          <p:cNvSpPr/>
          <p:nvPr/>
        </p:nvSpPr>
        <p:spPr>
          <a:xfrm>
            <a:off x="999241" y="3960738"/>
            <a:ext cx="1008668"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9835375-BDAE-4904-8E6A-6575C7BB49E2}"/>
              </a:ext>
            </a:extLst>
          </p:cNvPr>
          <p:cNvSpPr/>
          <p:nvPr/>
        </p:nvSpPr>
        <p:spPr>
          <a:xfrm>
            <a:off x="1930145" y="4056989"/>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5</a:t>
            </a:r>
          </a:p>
        </p:txBody>
      </p:sp>
      <p:sp>
        <p:nvSpPr>
          <p:cNvPr id="13" name="Rectangle 12">
            <a:extLst>
              <a:ext uri="{FF2B5EF4-FFF2-40B4-BE49-F238E27FC236}">
                <a16:creationId xmlns:a16="http://schemas.microsoft.com/office/drawing/2014/main" id="{6066A96B-DE96-44E9-A569-54FFC9C476F2}"/>
              </a:ext>
            </a:extLst>
          </p:cNvPr>
          <p:cNvSpPr/>
          <p:nvPr/>
        </p:nvSpPr>
        <p:spPr>
          <a:xfrm>
            <a:off x="2070351" y="3101181"/>
            <a:ext cx="371191"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481A81F-5BE6-4DE6-98CB-BE7AC2390DF4}"/>
              </a:ext>
            </a:extLst>
          </p:cNvPr>
          <p:cNvSpPr/>
          <p:nvPr/>
        </p:nvSpPr>
        <p:spPr>
          <a:xfrm>
            <a:off x="2363777" y="2873979"/>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6</a:t>
            </a:r>
          </a:p>
        </p:txBody>
      </p:sp>
    </p:spTree>
    <p:custDataLst>
      <p:tags r:id="rId1"/>
    </p:custDataLst>
    <p:extLst>
      <p:ext uri="{BB962C8B-B14F-4D97-AF65-F5344CB8AC3E}">
        <p14:creationId xmlns:p14="http://schemas.microsoft.com/office/powerpoint/2010/main" val="325339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Sites Tab</a:t>
            </a:r>
          </a:p>
        </p:txBody>
      </p:sp>
      <p:sp>
        <p:nvSpPr>
          <p:cNvPr id="3" name="TextBox 2"/>
          <p:cNvSpPr txBox="1"/>
          <p:nvPr/>
        </p:nvSpPr>
        <p:spPr>
          <a:xfrm>
            <a:off x="7975814" y="3425858"/>
            <a:ext cx="3606586" cy="2015936"/>
          </a:xfrm>
          <a:prstGeom prst="rect">
            <a:avLst/>
          </a:prstGeom>
          <a:noFill/>
        </p:spPr>
        <p:txBody>
          <a:bodyPr wrap="square" rtlCol="0">
            <a:spAutoFit/>
          </a:bodyPr>
          <a:lstStyle/>
          <a:p>
            <a:r>
              <a:rPr lang="en-US" sz="1400" dirty="0"/>
              <a:t>2. Fill in your information.  Be sure all fields with an asterisk are completed.</a:t>
            </a:r>
          </a:p>
          <a:p>
            <a:endParaRPr lang="en-US" sz="1400" dirty="0"/>
          </a:p>
          <a:p>
            <a:r>
              <a:rPr lang="en-US" sz="1400" dirty="0"/>
              <a:t>3. Note:  Postal code must be in format zip+4.  You can look up postal codes here:  </a:t>
            </a:r>
            <a:r>
              <a:rPr lang="en-US" sz="1100" u="sng" dirty="0">
                <a:solidFill>
                  <a:schemeClr val="accent1">
                    <a:lumMod val="75000"/>
                  </a:schemeClr>
                </a:solidFill>
                <a:hlinkClick r:id="rId3">
                  <a:extLst>
                    <a:ext uri="{A12FA001-AC4F-418D-AE19-62706E023703}">
                      <ahyp:hlinkClr xmlns:ahyp="http://schemas.microsoft.com/office/drawing/2018/hyperlinkcolor" val="tx"/>
                    </a:ext>
                  </a:extLst>
                </a:hlinkClick>
              </a:rPr>
              <a:t>https://tools.usps.com/zip-code-lookup.htm</a:t>
            </a:r>
            <a:endParaRPr lang="en-US" sz="1100" dirty="0">
              <a:solidFill>
                <a:schemeClr val="accent1">
                  <a:lumMod val="75000"/>
                </a:schemeClr>
              </a:solidFill>
            </a:endParaRPr>
          </a:p>
          <a:p>
            <a:endParaRPr lang="en-US" sz="1400" dirty="0"/>
          </a:p>
          <a:p>
            <a:endParaRPr lang="en-US" sz="1600" dirty="0"/>
          </a:p>
        </p:txBody>
      </p:sp>
      <p:pic>
        <p:nvPicPr>
          <p:cNvPr id="14" name="Picture 13">
            <a:extLst>
              <a:ext uri="{FF2B5EF4-FFF2-40B4-BE49-F238E27FC236}">
                <a16:creationId xmlns:a16="http://schemas.microsoft.com/office/drawing/2014/main" id="{0A73F08E-F527-485B-8939-63096C9D4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pic>
        <p:nvPicPr>
          <p:cNvPr id="11" name="Picture 10">
            <a:extLst>
              <a:ext uri="{FF2B5EF4-FFF2-40B4-BE49-F238E27FC236}">
                <a16:creationId xmlns:a16="http://schemas.microsoft.com/office/drawing/2014/main" id="{E09BA064-E3F4-40A9-8598-F7527A6C73CE}"/>
              </a:ext>
            </a:extLst>
          </p:cNvPr>
          <p:cNvPicPr>
            <a:picLocks noChangeAspect="1"/>
          </p:cNvPicPr>
          <p:nvPr/>
        </p:nvPicPr>
        <p:blipFill>
          <a:blip r:embed="rId5"/>
          <a:stretch>
            <a:fillRect/>
          </a:stretch>
        </p:blipFill>
        <p:spPr>
          <a:xfrm>
            <a:off x="609600" y="2438400"/>
            <a:ext cx="4494835" cy="1657286"/>
          </a:xfrm>
          <a:prstGeom prst="rect">
            <a:avLst/>
          </a:prstGeom>
          <a:ln w="19050">
            <a:solidFill>
              <a:srgbClr val="0070C0"/>
            </a:solidFill>
          </a:ln>
        </p:spPr>
      </p:pic>
      <p:pic>
        <p:nvPicPr>
          <p:cNvPr id="12" name="Picture 11">
            <a:extLst>
              <a:ext uri="{FF2B5EF4-FFF2-40B4-BE49-F238E27FC236}">
                <a16:creationId xmlns:a16="http://schemas.microsoft.com/office/drawing/2014/main" id="{66C8493C-FC96-4CE1-8ED2-EA64313EC63A}"/>
              </a:ext>
            </a:extLst>
          </p:cNvPr>
          <p:cNvPicPr>
            <a:picLocks noChangeAspect="1"/>
          </p:cNvPicPr>
          <p:nvPr/>
        </p:nvPicPr>
        <p:blipFill>
          <a:blip r:embed="rId6"/>
          <a:stretch>
            <a:fillRect/>
          </a:stretch>
        </p:blipFill>
        <p:spPr>
          <a:xfrm>
            <a:off x="4240516" y="3429000"/>
            <a:ext cx="3476880" cy="3230562"/>
          </a:xfrm>
          <a:prstGeom prst="rect">
            <a:avLst/>
          </a:prstGeom>
          <a:ln w="22225">
            <a:solidFill>
              <a:srgbClr val="0070C0"/>
            </a:solidFill>
          </a:ln>
        </p:spPr>
      </p:pic>
      <p:sp>
        <p:nvSpPr>
          <p:cNvPr id="16" name="TextBox 15">
            <a:extLst>
              <a:ext uri="{FF2B5EF4-FFF2-40B4-BE49-F238E27FC236}">
                <a16:creationId xmlns:a16="http://schemas.microsoft.com/office/drawing/2014/main" id="{AABCC365-31D5-404D-B5C9-0152E70DEAC0}"/>
              </a:ext>
            </a:extLst>
          </p:cNvPr>
          <p:cNvSpPr txBox="1"/>
          <p:nvPr/>
        </p:nvSpPr>
        <p:spPr>
          <a:xfrm>
            <a:off x="609600" y="4500503"/>
            <a:ext cx="2862805" cy="738664"/>
          </a:xfrm>
          <a:prstGeom prst="rect">
            <a:avLst/>
          </a:prstGeom>
          <a:noFill/>
        </p:spPr>
        <p:txBody>
          <a:bodyPr wrap="square" rtlCol="0">
            <a:spAutoFit/>
          </a:bodyPr>
          <a:lstStyle/>
          <a:p>
            <a:r>
              <a:rPr lang="en-US" sz="1400" dirty="0"/>
              <a:t>1. When you are brought to the sites screen, click “Add Site”.</a:t>
            </a:r>
          </a:p>
        </p:txBody>
      </p:sp>
      <p:sp>
        <p:nvSpPr>
          <p:cNvPr id="18" name="Rectangle 17">
            <a:extLst>
              <a:ext uri="{FF2B5EF4-FFF2-40B4-BE49-F238E27FC236}">
                <a16:creationId xmlns:a16="http://schemas.microsoft.com/office/drawing/2014/main" id="{E3D3579B-FBCF-452C-AC9E-92872CEE1833}"/>
              </a:ext>
            </a:extLst>
          </p:cNvPr>
          <p:cNvSpPr/>
          <p:nvPr/>
        </p:nvSpPr>
        <p:spPr>
          <a:xfrm>
            <a:off x="735291" y="3800483"/>
            <a:ext cx="509048" cy="23905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BEB9426-B6A8-4C68-A1CE-327D474C0C39}"/>
              </a:ext>
            </a:extLst>
          </p:cNvPr>
          <p:cNvSpPr/>
          <p:nvPr/>
        </p:nvSpPr>
        <p:spPr>
          <a:xfrm>
            <a:off x="4336329" y="6237986"/>
            <a:ext cx="1630838" cy="34484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45C6C63-CCDE-4B6C-B1CB-0378A7E0EBCB}"/>
              </a:ext>
            </a:extLst>
          </p:cNvPr>
          <p:cNvSpPr/>
          <p:nvPr/>
        </p:nvSpPr>
        <p:spPr>
          <a:xfrm>
            <a:off x="1222344" y="3634404"/>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22" name="Oval 21">
            <a:extLst>
              <a:ext uri="{FF2B5EF4-FFF2-40B4-BE49-F238E27FC236}">
                <a16:creationId xmlns:a16="http://schemas.microsoft.com/office/drawing/2014/main" id="{C6196B70-3396-4B97-8DFD-4BB855A179DC}"/>
              </a:ext>
            </a:extLst>
          </p:cNvPr>
          <p:cNvSpPr/>
          <p:nvPr/>
        </p:nvSpPr>
        <p:spPr>
          <a:xfrm>
            <a:off x="6822908" y="4291023"/>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23" name="Oval 22">
            <a:extLst>
              <a:ext uri="{FF2B5EF4-FFF2-40B4-BE49-F238E27FC236}">
                <a16:creationId xmlns:a16="http://schemas.microsoft.com/office/drawing/2014/main" id="{174044C2-BCD7-4AD9-B864-3A2B7B30DF00}"/>
              </a:ext>
            </a:extLst>
          </p:cNvPr>
          <p:cNvSpPr/>
          <p:nvPr/>
        </p:nvSpPr>
        <p:spPr>
          <a:xfrm>
            <a:off x="5769858" y="6071593"/>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spTree>
    <p:custDataLst>
      <p:tags r:id="rId1"/>
    </p:custDataLst>
    <p:extLst>
      <p:ext uri="{BB962C8B-B14F-4D97-AF65-F5344CB8AC3E}">
        <p14:creationId xmlns:p14="http://schemas.microsoft.com/office/powerpoint/2010/main" val="119866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9600" y="469667"/>
            <a:ext cx="10972800" cy="817033"/>
          </a:xfrm>
        </p:spPr>
        <p:txBody>
          <a:bodyPr/>
          <a:lstStyle/>
          <a:p>
            <a:r>
              <a:rPr lang="en-US" dirty="0"/>
              <a:t>Sites Tab</a:t>
            </a:r>
          </a:p>
        </p:txBody>
      </p:sp>
      <p:pic>
        <p:nvPicPr>
          <p:cNvPr id="14" name="Picture 13">
            <a:extLst>
              <a:ext uri="{FF2B5EF4-FFF2-40B4-BE49-F238E27FC236}">
                <a16:creationId xmlns:a16="http://schemas.microsoft.com/office/drawing/2014/main" id="{0A73F08E-F527-485B-8939-63096C9D4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pic>
        <p:nvPicPr>
          <p:cNvPr id="24" name="Picture 23">
            <a:extLst>
              <a:ext uri="{FF2B5EF4-FFF2-40B4-BE49-F238E27FC236}">
                <a16:creationId xmlns:a16="http://schemas.microsoft.com/office/drawing/2014/main" id="{764D5A36-38A9-4D28-A5EB-46F87AA950A2}"/>
              </a:ext>
            </a:extLst>
          </p:cNvPr>
          <p:cNvPicPr>
            <a:picLocks noChangeAspect="1"/>
          </p:cNvPicPr>
          <p:nvPr/>
        </p:nvPicPr>
        <p:blipFill>
          <a:blip r:embed="rId4"/>
          <a:stretch>
            <a:fillRect/>
          </a:stretch>
        </p:blipFill>
        <p:spPr>
          <a:xfrm>
            <a:off x="691535" y="2452881"/>
            <a:ext cx="4727560" cy="1500029"/>
          </a:xfrm>
          <a:prstGeom prst="rect">
            <a:avLst/>
          </a:prstGeom>
          <a:ln w="22225">
            <a:solidFill>
              <a:srgbClr val="0070C0"/>
            </a:solidFill>
          </a:ln>
        </p:spPr>
      </p:pic>
      <p:sp>
        <p:nvSpPr>
          <p:cNvPr id="25" name="TextBox 24">
            <a:extLst>
              <a:ext uri="{FF2B5EF4-FFF2-40B4-BE49-F238E27FC236}">
                <a16:creationId xmlns:a16="http://schemas.microsoft.com/office/drawing/2014/main" id="{9B5BD8F3-B87C-4149-A1FC-20A59B135773}"/>
              </a:ext>
            </a:extLst>
          </p:cNvPr>
          <p:cNvSpPr txBox="1"/>
          <p:nvPr/>
        </p:nvSpPr>
        <p:spPr>
          <a:xfrm>
            <a:off x="5880989" y="2397071"/>
            <a:ext cx="5311155" cy="3754874"/>
          </a:xfrm>
          <a:prstGeom prst="rect">
            <a:avLst/>
          </a:prstGeom>
          <a:noFill/>
        </p:spPr>
        <p:txBody>
          <a:bodyPr wrap="square" rtlCol="0">
            <a:spAutoFit/>
          </a:bodyPr>
          <a:lstStyle/>
          <a:p>
            <a:r>
              <a:rPr lang="en-US" sz="1400" dirty="0"/>
              <a:t>4. You must select “yes” or “no” for the question “Does site outsource for special process?  (Do not leave as NONE)</a:t>
            </a:r>
          </a:p>
          <a:p>
            <a:endParaRPr lang="en-US" sz="1400" dirty="0"/>
          </a:p>
          <a:p>
            <a:r>
              <a:rPr lang="en-US" sz="1400" dirty="0"/>
              <a:t>Down at the bottom of the screen, you will need to assign a point of contact for your site.  You can assign multiple contacts however they have to be added as a contact on the “Contacts” tab first.</a:t>
            </a:r>
          </a:p>
          <a:p>
            <a:endParaRPr lang="en-US" sz="1400" dirty="0"/>
          </a:p>
          <a:p>
            <a:r>
              <a:rPr lang="en-US" sz="1400" dirty="0"/>
              <a:t>5. To  assign a contact, click in the “Primary Point of Contact for Site” field</a:t>
            </a:r>
          </a:p>
          <a:p>
            <a:endParaRPr lang="en-US" sz="1400" dirty="0"/>
          </a:p>
          <a:p>
            <a:r>
              <a:rPr lang="en-US" sz="1400" dirty="0"/>
              <a:t>6. When you do this, the name  will appear in a drop down menu.  Click on it to select</a:t>
            </a:r>
          </a:p>
          <a:p>
            <a:endParaRPr lang="en-US" sz="1400" dirty="0"/>
          </a:p>
          <a:p>
            <a:r>
              <a:rPr lang="en-US" sz="1400" dirty="0"/>
              <a:t>7.  When you are done scroll to the bottom of screen and hit “SAVE”</a:t>
            </a:r>
          </a:p>
          <a:p>
            <a:endParaRPr lang="en-US" sz="1400" dirty="0"/>
          </a:p>
        </p:txBody>
      </p:sp>
      <p:pic>
        <p:nvPicPr>
          <p:cNvPr id="26" name="Picture 25">
            <a:extLst>
              <a:ext uri="{FF2B5EF4-FFF2-40B4-BE49-F238E27FC236}">
                <a16:creationId xmlns:a16="http://schemas.microsoft.com/office/drawing/2014/main" id="{22566198-0ACB-4F5C-9CFC-6BE8F51BE3C7}"/>
              </a:ext>
            </a:extLst>
          </p:cNvPr>
          <p:cNvPicPr>
            <a:picLocks noChangeAspect="1"/>
          </p:cNvPicPr>
          <p:nvPr/>
        </p:nvPicPr>
        <p:blipFill>
          <a:blip r:embed="rId5"/>
          <a:stretch>
            <a:fillRect/>
          </a:stretch>
        </p:blipFill>
        <p:spPr>
          <a:xfrm>
            <a:off x="691535" y="4254969"/>
            <a:ext cx="4727561" cy="2382766"/>
          </a:xfrm>
          <a:prstGeom prst="rect">
            <a:avLst/>
          </a:prstGeom>
          <a:ln w="22225">
            <a:solidFill>
              <a:srgbClr val="0070C0"/>
            </a:solidFill>
          </a:ln>
        </p:spPr>
      </p:pic>
      <p:sp>
        <p:nvSpPr>
          <p:cNvPr id="27" name="Rectangle 26">
            <a:extLst>
              <a:ext uri="{FF2B5EF4-FFF2-40B4-BE49-F238E27FC236}">
                <a16:creationId xmlns:a16="http://schemas.microsoft.com/office/drawing/2014/main" id="{5ACBA48F-EC51-4E75-98DE-D13A036F4FA1}"/>
              </a:ext>
            </a:extLst>
          </p:cNvPr>
          <p:cNvSpPr/>
          <p:nvPr/>
        </p:nvSpPr>
        <p:spPr>
          <a:xfrm>
            <a:off x="763570" y="2684081"/>
            <a:ext cx="3054286" cy="34484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CD40F2-1BEA-4518-B6DC-1D75369C3CC0}"/>
              </a:ext>
            </a:extLst>
          </p:cNvPr>
          <p:cNvSpPr/>
          <p:nvPr/>
        </p:nvSpPr>
        <p:spPr>
          <a:xfrm>
            <a:off x="831129" y="4561585"/>
            <a:ext cx="2062900" cy="726851"/>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626BF3-618C-470B-8718-724E05372580}"/>
              </a:ext>
            </a:extLst>
          </p:cNvPr>
          <p:cNvSpPr/>
          <p:nvPr/>
        </p:nvSpPr>
        <p:spPr>
          <a:xfrm>
            <a:off x="4911365" y="6215910"/>
            <a:ext cx="433634" cy="34484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6E57A4A-5C23-4FFC-8043-56D481207AA8}"/>
              </a:ext>
            </a:extLst>
          </p:cNvPr>
          <p:cNvSpPr/>
          <p:nvPr/>
        </p:nvSpPr>
        <p:spPr>
          <a:xfrm>
            <a:off x="3677649" y="2904104"/>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4</a:t>
            </a:r>
          </a:p>
        </p:txBody>
      </p:sp>
      <p:sp>
        <p:nvSpPr>
          <p:cNvPr id="31" name="Oval 30">
            <a:extLst>
              <a:ext uri="{FF2B5EF4-FFF2-40B4-BE49-F238E27FC236}">
                <a16:creationId xmlns:a16="http://schemas.microsoft.com/office/drawing/2014/main" id="{CC48DDC8-0FEE-4D5E-9AE9-D64EEFDFE785}"/>
              </a:ext>
            </a:extLst>
          </p:cNvPr>
          <p:cNvSpPr/>
          <p:nvPr/>
        </p:nvSpPr>
        <p:spPr>
          <a:xfrm>
            <a:off x="2774902" y="4418782"/>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5</a:t>
            </a:r>
          </a:p>
        </p:txBody>
      </p:sp>
      <p:sp>
        <p:nvSpPr>
          <p:cNvPr id="32" name="Oval 31">
            <a:extLst>
              <a:ext uri="{FF2B5EF4-FFF2-40B4-BE49-F238E27FC236}">
                <a16:creationId xmlns:a16="http://schemas.microsoft.com/office/drawing/2014/main" id="{0CBF794C-711D-41F3-828C-DA724BE98208}"/>
              </a:ext>
            </a:extLst>
          </p:cNvPr>
          <p:cNvSpPr/>
          <p:nvPr/>
        </p:nvSpPr>
        <p:spPr>
          <a:xfrm>
            <a:off x="2774901" y="5119091"/>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6</a:t>
            </a:r>
          </a:p>
        </p:txBody>
      </p:sp>
      <p:sp>
        <p:nvSpPr>
          <p:cNvPr id="33" name="Oval 32">
            <a:extLst>
              <a:ext uri="{FF2B5EF4-FFF2-40B4-BE49-F238E27FC236}">
                <a16:creationId xmlns:a16="http://schemas.microsoft.com/office/drawing/2014/main" id="{F1D5C3C0-DE5E-4E3D-81A8-08614AF1F1C7}"/>
              </a:ext>
            </a:extLst>
          </p:cNvPr>
          <p:cNvSpPr/>
          <p:nvPr/>
        </p:nvSpPr>
        <p:spPr>
          <a:xfrm>
            <a:off x="4697061" y="6009142"/>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7</a:t>
            </a:r>
          </a:p>
        </p:txBody>
      </p:sp>
    </p:spTree>
    <p:custDataLst>
      <p:tags r:id="rId1"/>
    </p:custDataLst>
    <p:extLst>
      <p:ext uri="{BB962C8B-B14F-4D97-AF65-F5344CB8AC3E}">
        <p14:creationId xmlns:p14="http://schemas.microsoft.com/office/powerpoint/2010/main" val="183555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2F79-DDCE-42E6-A139-0DCE35FE8A63}"/>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D06D8177-E3EE-48DB-8337-6EDD548E074A}"/>
              </a:ext>
            </a:extLst>
          </p:cNvPr>
          <p:cNvSpPr>
            <a:spLocks noGrp="1"/>
          </p:cNvSpPr>
          <p:nvPr>
            <p:ph idx="1"/>
          </p:nvPr>
        </p:nvSpPr>
        <p:spPr>
          <a:xfrm>
            <a:off x="988697" y="2189018"/>
            <a:ext cx="5301265" cy="4562763"/>
          </a:xfrm>
        </p:spPr>
        <p:txBody>
          <a:bodyPr>
            <a:normAutofit fontScale="85000" lnSpcReduction="20000"/>
          </a:bodyPr>
          <a:lstStyle/>
          <a:p>
            <a:pPr>
              <a:buClr>
                <a:schemeClr val="accent1">
                  <a:lumMod val="75000"/>
                </a:schemeClr>
              </a:buClr>
            </a:pPr>
            <a:r>
              <a:rPr lang="en-US" dirty="0">
                <a:solidFill>
                  <a:schemeClr val="accent1">
                    <a:lumMod val="75000"/>
                  </a:schemeClr>
                </a:solidFill>
                <a:hlinkClick r:id="rId3" action="ppaction://hlinksldjump">
                  <a:extLst>
                    <a:ext uri="{A12FA001-AC4F-418D-AE19-62706E023703}">
                      <ahyp:hlinkClr xmlns:ahyp="http://schemas.microsoft.com/office/drawing/2018/hyperlinkcolor" val="tx"/>
                    </a:ext>
                  </a:extLst>
                </a:hlinkClick>
              </a:rPr>
              <a:t>Password set-up and logging in</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4" action="ppaction://hlinksldjump">
                  <a:extLst>
                    <a:ext uri="{A12FA001-AC4F-418D-AE19-62706E023703}">
                      <ahyp:hlinkClr xmlns:ahyp="http://schemas.microsoft.com/office/drawing/2018/hyperlinkcolor" val="tx"/>
                    </a:ext>
                  </a:extLst>
                </a:hlinkClick>
              </a:rPr>
              <a:t>Recommended Browsers</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5" action="ppaction://hlinksldjump">
                  <a:extLst>
                    <a:ext uri="{A12FA001-AC4F-418D-AE19-62706E023703}">
                      <ahyp:hlinkClr xmlns:ahyp="http://schemas.microsoft.com/office/drawing/2018/hyperlinkcolor" val="tx"/>
                    </a:ext>
                  </a:extLst>
                </a:hlinkClick>
              </a:rPr>
              <a:t>Supplier Homepage</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6" action="ppaction://hlinksldjump">
                  <a:extLst>
                    <a:ext uri="{A12FA001-AC4F-418D-AE19-62706E023703}">
                      <ahyp:hlinkClr xmlns:ahyp="http://schemas.microsoft.com/office/drawing/2018/hyperlinkcolor" val="tx"/>
                    </a:ext>
                  </a:extLst>
                </a:hlinkClick>
              </a:rPr>
              <a:t>Lite vs Full Onboarding</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7" action="ppaction://hlinksldjump">
                  <a:extLst>
                    <a:ext uri="{A12FA001-AC4F-418D-AE19-62706E023703}">
                      <ahyp:hlinkClr xmlns:ahyp="http://schemas.microsoft.com/office/drawing/2018/hyperlinkcolor" val="tx"/>
                    </a:ext>
                  </a:extLst>
                </a:hlinkClick>
              </a:rPr>
              <a:t>Lite Onboarding</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8" action="ppaction://hlinksldjump">
                  <a:extLst>
                    <a:ext uri="{A12FA001-AC4F-418D-AE19-62706E023703}">
                      <ahyp:hlinkClr xmlns:ahyp="http://schemas.microsoft.com/office/drawing/2018/hyperlinkcolor" val="tx"/>
                    </a:ext>
                  </a:extLst>
                </a:hlinkClick>
              </a:rPr>
              <a:t>Full Onboarding</a:t>
            </a:r>
            <a:endParaRPr lang="en-US" dirty="0">
              <a:solidFill>
                <a:schemeClr val="accent1">
                  <a:lumMod val="75000"/>
                </a:schemeClr>
              </a:solidFill>
            </a:endParaRPr>
          </a:p>
          <a:p>
            <a:pPr lvl="1">
              <a:buClr>
                <a:schemeClr val="accent1">
                  <a:lumMod val="75000"/>
                </a:schemeClr>
              </a:buClr>
            </a:pPr>
            <a:r>
              <a:rPr lang="en-US" sz="1400" dirty="0">
                <a:solidFill>
                  <a:schemeClr val="accent1">
                    <a:lumMod val="75000"/>
                  </a:schemeClr>
                </a:solidFill>
                <a:hlinkClick r:id="rId9" action="ppaction://hlinksldjump">
                  <a:extLst>
                    <a:ext uri="{A12FA001-AC4F-418D-AE19-62706E023703}">
                      <ahyp:hlinkClr xmlns:ahyp="http://schemas.microsoft.com/office/drawing/2018/hyperlinkcolor" val="tx"/>
                    </a:ext>
                  </a:extLst>
                </a:hlinkClick>
              </a:rPr>
              <a:t>Account Tab</a:t>
            </a:r>
            <a:endParaRPr lang="en-US" sz="1400" dirty="0">
              <a:solidFill>
                <a:schemeClr val="accent1">
                  <a:lumMod val="75000"/>
                </a:schemeClr>
              </a:solidFill>
            </a:endParaRPr>
          </a:p>
          <a:p>
            <a:pPr lvl="1">
              <a:buClr>
                <a:schemeClr val="accent1">
                  <a:lumMod val="75000"/>
                </a:schemeClr>
              </a:buClr>
            </a:pPr>
            <a:r>
              <a:rPr lang="en-US" sz="1400" dirty="0">
                <a:solidFill>
                  <a:schemeClr val="accent1">
                    <a:lumMod val="75000"/>
                  </a:schemeClr>
                </a:solidFill>
                <a:hlinkClick r:id="rId10" action="ppaction://hlinksldjump">
                  <a:extLst>
                    <a:ext uri="{A12FA001-AC4F-418D-AE19-62706E023703}">
                      <ahyp:hlinkClr xmlns:ahyp="http://schemas.microsoft.com/office/drawing/2018/hyperlinkcolor" val="tx"/>
                    </a:ext>
                  </a:extLst>
                </a:hlinkClick>
              </a:rPr>
              <a:t>Contacts Tab</a:t>
            </a:r>
            <a:endParaRPr lang="en-US" sz="1400" dirty="0">
              <a:solidFill>
                <a:schemeClr val="accent1">
                  <a:lumMod val="75000"/>
                </a:schemeClr>
              </a:solidFill>
            </a:endParaRPr>
          </a:p>
          <a:p>
            <a:pPr lvl="1">
              <a:buClr>
                <a:schemeClr val="accent1">
                  <a:lumMod val="75000"/>
                </a:schemeClr>
              </a:buClr>
            </a:pPr>
            <a:r>
              <a:rPr lang="en-US" sz="1400" dirty="0">
                <a:solidFill>
                  <a:schemeClr val="accent1">
                    <a:lumMod val="75000"/>
                  </a:schemeClr>
                </a:solidFill>
                <a:hlinkClick r:id="rId11" action="ppaction://hlinksldjump">
                  <a:extLst>
                    <a:ext uri="{A12FA001-AC4F-418D-AE19-62706E023703}">
                      <ahyp:hlinkClr xmlns:ahyp="http://schemas.microsoft.com/office/drawing/2018/hyperlinkcolor" val="tx"/>
                    </a:ext>
                  </a:extLst>
                </a:hlinkClick>
              </a:rPr>
              <a:t>Sites Tab</a:t>
            </a:r>
            <a:endParaRPr lang="en-US" sz="1400" dirty="0">
              <a:solidFill>
                <a:schemeClr val="accent1">
                  <a:lumMod val="75000"/>
                </a:schemeClr>
              </a:solidFill>
            </a:endParaRPr>
          </a:p>
          <a:p>
            <a:pPr lvl="1">
              <a:buClr>
                <a:schemeClr val="accent1">
                  <a:lumMod val="75000"/>
                </a:schemeClr>
              </a:buClr>
            </a:pPr>
            <a:r>
              <a:rPr lang="en-US" sz="1400" dirty="0">
                <a:solidFill>
                  <a:schemeClr val="accent1">
                    <a:lumMod val="75000"/>
                  </a:schemeClr>
                </a:solidFill>
                <a:hlinkClick r:id="rId12" action="ppaction://hlinksldjump">
                  <a:extLst>
                    <a:ext uri="{A12FA001-AC4F-418D-AE19-62706E023703}">
                      <ahyp:hlinkClr xmlns:ahyp="http://schemas.microsoft.com/office/drawing/2018/hyperlinkcolor" val="tx"/>
                    </a:ext>
                  </a:extLst>
                </a:hlinkClick>
              </a:rPr>
              <a:t>Questions Tab –Conflict Minerals</a:t>
            </a:r>
            <a:endParaRPr lang="en-US" sz="1400" dirty="0">
              <a:solidFill>
                <a:schemeClr val="accent1">
                  <a:lumMod val="75000"/>
                </a:schemeClr>
              </a:solidFill>
            </a:endParaRPr>
          </a:p>
          <a:p>
            <a:pPr lvl="1">
              <a:buClr>
                <a:schemeClr val="accent1">
                  <a:lumMod val="75000"/>
                </a:schemeClr>
              </a:buClr>
            </a:pPr>
            <a:r>
              <a:rPr lang="en-US" sz="1400" dirty="0">
                <a:solidFill>
                  <a:schemeClr val="accent1">
                    <a:lumMod val="75000"/>
                  </a:schemeClr>
                </a:solidFill>
                <a:hlinkClick r:id="rId13" action="ppaction://hlinksldjump">
                  <a:extLst>
                    <a:ext uri="{A12FA001-AC4F-418D-AE19-62706E023703}">
                      <ahyp:hlinkClr xmlns:ahyp="http://schemas.microsoft.com/office/drawing/2018/hyperlinkcolor" val="tx"/>
                    </a:ext>
                  </a:extLst>
                </a:hlinkClick>
              </a:rPr>
              <a:t>Attachments Tab</a:t>
            </a:r>
            <a:endParaRPr lang="en-US" sz="1400" dirty="0">
              <a:solidFill>
                <a:schemeClr val="accent1">
                  <a:lumMod val="75000"/>
                </a:schemeClr>
              </a:solidFill>
            </a:endParaRPr>
          </a:p>
          <a:p>
            <a:pPr lvl="1">
              <a:buClr>
                <a:schemeClr val="accent1">
                  <a:lumMod val="75000"/>
                </a:schemeClr>
              </a:buClr>
            </a:pPr>
            <a:r>
              <a:rPr lang="en-US" dirty="0">
                <a:solidFill>
                  <a:schemeClr val="accent1">
                    <a:lumMod val="75000"/>
                  </a:schemeClr>
                </a:solidFill>
                <a:hlinkClick r:id="rId14" action="ppaction://hlinksldjump">
                  <a:extLst>
                    <a:ext uri="{A12FA001-AC4F-418D-AE19-62706E023703}">
                      <ahyp:hlinkClr xmlns:ahyp="http://schemas.microsoft.com/office/drawing/2018/hyperlinkcolor" val="tx"/>
                    </a:ext>
                  </a:extLst>
                </a:hlinkClick>
              </a:rPr>
              <a:t>Submitting</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15" action="ppaction://hlinksldjump">
                  <a:extLst>
                    <a:ext uri="{A12FA001-AC4F-418D-AE19-62706E023703}">
                      <ahyp:hlinkClr xmlns:ahyp="http://schemas.microsoft.com/office/drawing/2018/hyperlinkcolor" val="tx"/>
                    </a:ext>
                  </a:extLst>
                </a:hlinkClick>
              </a:rPr>
              <a:t>Representations and Certification</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16" action="ppaction://hlinksldjump">
                  <a:extLst>
                    <a:ext uri="{A12FA001-AC4F-418D-AE19-62706E023703}">
                      <ahyp:hlinkClr xmlns:ahyp="http://schemas.microsoft.com/office/drawing/2018/hyperlinkcolor" val="tx"/>
                    </a:ext>
                  </a:extLst>
                </a:hlinkClick>
              </a:rPr>
              <a:t>Chatter</a:t>
            </a:r>
            <a:endParaRPr lang="en-US" dirty="0">
              <a:solidFill>
                <a:schemeClr val="accent1">
                  <a:lumMod val="75000"/>
                </a:schemeClr>
              </a:solidFill>
            </a:endParaRPr>
          </a:p>
          <a:p>
            <a:pPr>
              <a:buClr>
                <a:schemeClr val="accent1">
                  <a:lumMod val="75000"/>
                </a:schemeClr>
              </a:buClr>
            </a:pPr>
            <a:r>
              <a:rPr lang="en-US" dirty="0">
                <a:solidFill>
                  <a:schemeClr val="accent1">
                    <a:lumMod val="75000"/>
                  </a:schemeClr>
                </a:solidFill>
                <a:hlinkClick r:id="rId17" action="ppaction://hlinksldjump">
                  <a:extLst>
                    <a:ext uri="{A12FA001-AC4F-418D-AE19-62706E023703}">
                      <ahyp:hlinkClr xmlns:ahyp="http://schemas.microsoft.com/office/drawing/2018/hyperlinkcolor" val="tx"/>
                    </a:ext>
                  </a:extLst>
                </a:hlinkClick>
              </a:rPr>
              <a:t>Questions</a:t>
            </a:r>
            <a:endParaRPr lang="en-US" dirty="0">
              <a:solidFill>
                <a:schemeClr val="accent1">
                  <a:lumMod val="75000"/>
                </a:schemeClr>
              </a:solidFill>
            </a:endParaRPr>
          </a:p>
          <a:p>
            <a:endParaRPr lang="en-US" dirty="0"/>
          </a:p>
          <a:p>
            <a:endParaRPr lang="en-US" dirty="0"/>
          </a:p>
        </p:txBody>
      </p:sp>
    </p:spTree>
    <p:custDataLst>
      <p:tags r:id="rId1"/>
    </p:custDataLst>
    <p:extLst>
      <p:ext uri="{BB962C8B-B14F-4D97-AF65-F5344CB8AC3E}">
        <p14:creationId xmlns:p14="http://schemas.microsoft.com/office/powerpoint/2010/main" val="160716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12057" y="381000"/>
            <a:ext cx="10972800" cy="817033"/>
          </a:xfrm>
        </p:spPr>
        <p:txBody>
          <a:bodyPr/>
          <a:lstStyle/>
          <a:p>
            <a:r>
              <a:rPr lang="en-US" dirty="0"/>
              <a:t>Sites Tab</a:t>
            </a:r>
          </a:p>
        </p:txBody>
      </p:sp>
      <p:sp>
        <p:nvSpPr>
          <p:cNvPr id="12" name="TextBox 11"/>
          <p:cNvSpPr txBox="1"/>
          <p:nvPr/>
        </p:nvSpPr>
        <p:spPr>
          <a:xfrm>
            <a:off x="6804976" y="2366481"/>
            <a:ext cx="4368323" cy="1898468"/>
          </a:xfrm>
          <a:prstGeom prst="rect">
            <a:avLst/>
          </a:prstGeom>
          <a:noFill/>
        </p:spPr>
        <p:txBody>
          <a:bodyPr wrap="square" rtlCol="0">
            <a:spAutoFit/>
          </a:bodyPr>
          <a:lstStyle/>
          <a:p>
            <a:r>
              <a:rPr lang="en-US" sz="1467" dirty="0"/>
              <a:t>8. Once you save your address, you will be brought to a page to review your entry.  Click “Onboarding” to return to the main account screen.</a:t>
            </a:r>
          </a:p>
          <a:p>
            <a:endParaRPr lang="en-US" sz="1467" dirty="0"/>
          </a:p>
          <a:p>
            <a:r>
              <a:rPr lang="en-US" sz="1467" dirty="0"/>
              <a:t>9. Then click the “Questions” tab or if you have more sites to enter click the “Sites” tab again.</a:t>
            </a:r>
          </a:p>
        </p:txBody>
      </p:sp>
      <p:pic>
        <p:nvPicPr>
          <p:cNvPr id="4" name="Picture 3">
            <a:extLst>
              <a:ext uri="{FF2B5EF4-FFF2-40B4-BE49-F238E27FC236}">
                <a16:creationId xmlns:a16="http://schemas.microsoft.com/office/drawing/2014/main" id="{5885E533-F9DA-457E-95E5-98989EDBA73E}"/>
              </a:ext>
            </a:extLst>
          </p:cNvPr>
          <p:cNvPicPr>
            <a:picLocks noChangeAspect="1"/>
          </p:cNvPicPr>
          <p:nvPr/>
        </p:nvPicPr>
        <p:blipFill>
          <a:blip r:embed="rId3"/>
          <a:stretch>
            <a:fillRect/>
          </a:stretch>
        </p:blipFill>
        <p:spPr>
          <a:xfrm>
            <a:off x="512057" y="1887123"/>
            <a:ext cx="5992176" cy="4589877"/>
          </a:xfrm>
          <a:prstGeom prst="rect">
            <a:avLst/>
          </a:prstGeom>
          <a:ln w="22225">
            <a:solidFill>
              <a:srgbClr val="0070C0"/>
            </a:solidFill>
          </a:ln>
        </p:spPr>
      </p:pic>
      <p:pic>
        <p:nvPicPr>
          <p:cNvPr id="5" name="Picture 4">
            <a:extLst>
              <a:ext uri="{FF2B5EF4-FFF2-40B4-BE49-F238E27FC236}">
                <a16:creationId xmlns:a16="http://schemas.microsoft.com/office/drawing/2014/main" id="{1C33505A-59F0-4949-B5D5-EBDC9552DBBC}"/>
              </a:ext>
            </a:extLst>
          </p:cNvPr>
          <p:cNvPicPr>
            <a:picLocks noChangeAspect="1"/>
          </p:cNvPicPr>
          <p:nvPr/>
        </p:nvPicPr>
        <p:blipFill>
          <a:blip r:embed="rId4"/>
          <a:stretch>
            <a:fillRect/>
          </a:stretch>
        </p:blipFill>
        <p:spPr>
          <a:xfrm>
            <a:off x="6908671" y="4395372"/>
            <a:ext cx="4984000" cy="1935815"/>
          </a:xfrm>
          <a:prstGeom prst="rect">
            <a:avLst/>
          </a:prstGeom>
          <a:ln w="22225">
            <a:solidFill>
              <a:srgbClr val="0070C0"/>
            </a:solidFill>
          </a:ln>
        </p:spPr>
      </p:pic>
      <p:sp>
        <p:nvSpPr>
          <p:cNvPr id="13" name="Rectangle 12">
            <a:extLst>
              <a:ext uri="{FF2B5EF4-FFF2-40B4-BE49-F238E27FC236}">
                <a16:creationId xmlns:a16="http://schemas.microsoft.com/office/drawing/2014/main" id="{16D252C5-B16C-4C96-9B35-CD46B4E14E58}"/>
              </a:ext>
            </a:extLst>
          </p:cNvPr>
          <p:cNvSpPr/>
          <p:nvPr/>
        </p:nvSpPr>
        <p:spPr>
          <a:xfrm>
            <a:off x="1018701" y="1934258"/>
            <a:ext cx="781819" cy="271615"/>
          </a:xfrm>
          <a:prstGeom prst="rect">
            <a:avLst/>
          </a:prstGeom>
          <a:no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39EDE7-EED5-4311-A57D-7606A059B561}"/>
              </a:ext>
            </a:extLst>
          </p:cNvPr>
          <p:cNvSpPr/>
          <p:nvPr/>
        </p:nvSpPr>
        <p:spPr>
          <a:xfrm>
            <a:off x="8514582" y="4509347"/>
            <a:ext cx="781819" cy="271615"/>
          </a:xfrm>
          <a:prstGeom prst="rect">
            <a:avLst/>
          </a:prstGeom>
          <a:no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0D98D2-C211-4711-B556-6187989DBA75}"/>
              </a:ext>
            </a:extLst>
          </p:cNvPr>
          <p:cNvSpPr/>
          <p:nvPr/>
        </p:nvSpPr>
        <p:spPr>
          <a:xfrm>
            <a:off x="1722325" y="2110205"/>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8</a:t>
            </a:r>
          </a:p>
        </p:txBody>
      </p:sp>
      <p:sp>
        <p:nvSpPr>
          <p:cNvPr id="20" name="Oval 19">
            <a:extLst>
              <a:ext uri="{FF2B5EF4-FFF2-40B4-BE49-F238E27FC236}">
                <a16:creationId xmlns:a16="http://schemas.microsoft.com/office/drawing/2014/main" id="{3FB57D85-1DB2-465D-B8DD-D694805FB26B}"/>
              </a:ext>
            </a:extLst>
          </p:cNvPr>
          <p:cNvSpPr/>
          <p:nvPr/>
        </p:nvSpPr>
        <p:spPr>
          <a:xfrm>
            <a:off x="9111111" y="4363534"/>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9</a:t>
            </a:r>
          </a:p>
        </p:txBody>
      </p:sp>
    </p:spTree>
    <p:custDataLst>
      <p:tags r:id="rId1"/>
    </p:custDataLst>
    <p:extLst>
      <p:ext uri="{BB962C8B-B14F-4D97-AF65-F5344CB8AC3E}">
        <p14:creationId xmlns:p14="http://schemas.microsoft.com/office/powerpoint/2010/main" val="98090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D51B-CB68-48A5-B668-DA5DCF2A5D35}"/>
              </a:ext>
            </a:extLst>
          </p:cNvPr>
          <p:cNvSpPr>
            <a:spLocks noGrp="1"/>
          </p:cNvSpPr>
          <p:nvPr>
            <p:ph type="title"/>
          </p:nvPr>
        </p:nvSpPr>
        <p:spPr>
          <a:xfrm>
            <a:off x="638906" y="484718"/>
            <a:ext cx="8761413" cy="706964"/>
          </a:xfrm>
        </p:spPr>
        <p:txBody>
          <a:bodyPr/>
          <a:lstStyle/>
          <a:p>
            <a:r>
              <a:rPr lang="en-US" dirty="0"/>
              <a:t>Questions Tab –Conflict Minerals</a:t>
            </a:r>
          </a:p>
        </p:txBody>
      </p:sp>
      <p:sp>
        <p:nvSpPr>
          <p:cNvPr id="3" name="Content Placeholder 2">
            <a:extLst>
              <a:ext uri="{FF2B5EF4-FFF2-40B4-BE49-F238E27FC236}">
                <a16:creationId xmlns:a16="http://schemas.microsoft.com/office/drawing/2014/main" id="{D2525641-A835-45E2-9556-966596C68DE5}"/>
              </a:ext>
            </a:extLst>
          </p:cNvPr>
          <p:cNvSpPr>
            <a:spLocks noGrp="1"/>
          </p:cNvSpPr>
          <p:nvPr>
            <p:ph idx="1"/>
          </p:nvPr>
        </p:nvSpPr>
        <p:spPr>
          <a:xfrm>
            <a:off x="1290757" y="2603499"/>
            <a:ext cx="9835952" cy="3942155"/>
          </a:xfrm>
        </p:spPr>
        <p:txBody>
          <a:bodyPr>
            <a:normAutofit/>
          </a:bodyPr>
          <a:lstStyle/>
          <a:p>
            <a:r>
              <a:rPr lang="en-US" dirty="0"/>
              <a:t>Why do we request this information?</a:t>
            </a:r>
          </a:p>
          <a:p>
            <a:pPr lvl="1"/>
            <a:r>
              <a:rPr lang="en-US" sz="1400" dirty="0"/>
              <a:t>The SEC requires us to report annually if we have conflict minerals in our products. We are required to check with our supply base in order to be able to do this. These questions help us fulfill this requirement. Conflict minerals include tin, tantalum, tungsten and gold. If any of these are in the product being provided we need to know where they originate from.</a:t>
            </a:r>
          </a:p>
          <a:p>
            <a:r>
              <a:rPr lang="en-US" dirty="0"/>
              <a:t>The onboarding question has options for when it is not applicable too. Please certify to the option that best applies.  The options are:</a:t>
            </a:r>
          </a:p>
          <a:p>
            <a:pPr lvl="1"/>
            <a:r>
              <a:rPr lang="en-US" sz="1200" dirty="0"/>
              <a:t>NO 3TG MINERALS SOURCED FROM COVERED COUNTRIES</a:t>
            </a:r>
          </a:p>
          <a:p>
            <a:pPr lvl="1"/>
            <a:r>
              <a:rPr lang="en-US" sz="1200" dirty="0"/>
              <a:t>3TG MINERALS SOURCED FROM COVERED COUNTRIES, BUT ARE NOT CONFLICT MINERALS:</a:t>
            </a:r>
          </a:p>
          <a:p>
            <a:pPr lvl="1"/>
            <a:r>
              <a:rPr lang="en-US" sz="1200" dirty="0"/>
              <a:t>CONFLICT MINERALS SOURCED FROM COVERED COUNTRIES:</a:t>
            </a:r>
          </a:p>
          <a:p>
            <a:pPr lvl="1"/>
            <a:r>
              <a:rPr lang="en-US" sz="1200" dirty="0"/>
              <a:t>NOT APPLICABLE (NO 3TG IN MATERIALS OR PRODUCTS):</a:t>
            </a:r>
          </a:p>
          <a:p>
            <a:pPr lvl="1"/>
            <a:r>
              <a:rPr lang="en-US" sz="1200" dirty="0"/>
              <a:t>NOT APPLICABLE (SERVICES PROVIDED ONLY):</a:t>
            </a:r>
          </a:p>
          <a:p>
            <a:endParaRPr lang="en-US" dirty="0"/>
          </a:p>
        </p:txBody>
      </p:sp>
    </p:spTree>
    <p:custDataLst>
      <p:tags r:id="rId1"/>
    </p:custDataLst>
    <p:extLst>
      <p:ext uri="{BB962C8B-B14F-4D97-AF65-F5344CB8AC3E}">
        <p14:creationId xmlns:p14="http://schemas.microsoft.com/office/powerpoint/2010/main" val="2518763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Questions Tab - Conflict Minerals</a:t>
            </a:r>
          </a:p>
        </p:txBody>
      </p:sp>
      <p:sp>
        <p:nvSpPr>
          <p:cNvPr id="12" name="TextBox 11"/>
          <p:cNvSpPr txBox="1"/>
          <p:nvPr/>
        </p:nvSpPr>
        <p:spPr>
          <a:xfrm>
            <a:off x="8068017" y="2728495"/>
            <a:ext cx="3514384" cy="3253070"/>
          </a:xfrm>
          <a:prstGeom prst="rect">
            <a:avLst/>
          </a:prstGeom>
          <a:noFill/>
        </p:spPr>
        <p:txBody>
          <a:bodyPr wrap="square" rtlCol="0">
            <a:spAutoFit/>
          </a:bodyPr>
          <a:lstStyle/>
          <a:p>
            <a:pPr marL="304792" indent="-304792">
              <a:buAutoNum type="arabicPeriod"/>
            </a:pPr>
            <a:r>
              <a:rPr lang="en-US" sz="1467" dirty="0"/>
              <a:t>You will be brought to a page to answer a question regarding Conflict Minerals</a:t>
            </a:r>
          </a:p>
          <a:p>
            <a:pPr marL="304792" indent="-304792">
              <a:buAutoNum type="arabicPeriod"/>
            </a:pPr>
            <a:r>
              <a:rPr lang="en-US" sz="1467" dirty="0"/>
              <a:t>The number on the right indicated how many questions have been answered and how many questions there are.  In this example, there is one question, and it has not been answered yet</a:t>
            </a:r>
          </a:p>
          <a:p>
            <a:pPr marL="304792" indent="-304792">
              <a:buAutoNum type="arabicPeriod"/>
            </a:pPr>
            <a:r>
              <a:rPr lang="en-US" sz="1467" dirty="0"/>
              <a:t>Click the arrow to expand the question.</a:t>
            </a:r>
          </a:p>
          <a:p>
            <a:pPr marL="304792" indent="-304792">
              <a:buAutoNum type="arabicPeriod"/>
            </a:pPr>
            <a:endParaRPr lang="en-US" sz="1467" dirty="0"/>
          </a:p>
          <a:p>
            <a:endParaRPr lang="en-US" sz="1467" dirty="0"/>
          </a:p>
        </p:txBody>
      </p:sp>
      <p:pic>
        <p:nvPicPr>
          <p:cNvPr id="4" name="Picture 3">
            <a:extLst>
              <a:ext uri="{FF2B5EF4-FFF2-40B4-BE49-F238E27FC236}">
                <a16:creationId xmlns:a16="http://schemas.microsoft.com/office/drawing/2014/main" id="{B81571C8-84A5-4082-BA3B-0E104477E019}"/>
              </a:ext>
            </a:extLst>
          </p:cNvPr>
          <p:cNvPicPr>
            <a:picLocks noChangeAspect="1"/>
          </p:cNvPicPr>
          <p:nvPr/>
        </p:nvPicPr>
        <p:blipFill>
          <a:blip r:embed="rId3"/>
          <a:stretch>
            <a:fillRect/>
          </a:stretch>
        </p:blipFill>
        <p:spPr>
          <a:xfrm>
            <a:off x="541746" y="2348339"/>
            <a:ext cx="6897956" cy="4311223"/>
          </a:xfrm>
          <a:prstGeom prst="rect">
            <a:avLst/>
          </a:prstGeom>
          <a:solidFill>
            <a:schemeClr val="bg1"/>
          </a:solidFill>
          <a:ln w="22225">
            <a:solidFill>
              <a:srgbClr val="0070C0"/>
            </a:solidFill>
          </a:ln>
        </p:spPr>
      </p:pic>
      <p:sp>
        <p:nvSpPr>
          <p:cNvPr id="24" name="Rectangle 23">
            <a:extLst>
              <a:ext uri="{FF2B5EF4-FFF2-40B4-BE49-F238E27FC236}">
                <a16:creationId xmlns:a16="http://schemas.microsoft.com/office/drawing/2014/main" id="{1D669C38-22F5-4ACA-B24E-28F68C4548BE}"/>
              </a:ext>
            </a:extLst>
          </p:cNvPr>
          <p:cNvSpPr/>
          <p:nvPr/>
        </p:nvSpPr>
        <p:spPr>
          <a:xfrm flipV="1">
            <a:off x="739050" y="5309942"/>
            <a:ext cx="412127" cy="289605"/>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D2021CCF-CD5A-4C7A-8BD7-E5AA32B8AB67}"/>
              </a:ext>
            </a:extLst>
          </p:cNvPr>
          <p:cNvSpPr/>
          <p:nvPr/>
        </p:nvSpPr>
        <p:spPr>
          <a:xfrm>
            <a:off x="6542201" y="5224189"/>
            <a:ext cx="496593" cy="386807"/>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C4B23AB2-0C97-4D7B-8893-5D1C76487BD7}"/>
              </a:ext>
            </a:extLst>
          </p:cNvPr>
          <p:cNvSpPr/>
          <p:nvPr/>
        </p:nvSpPr>
        <p:spPr>
          <a:xfrm>
            <a:off x="739050" y="3429000"/>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15" name="Oval 14">
            <a:extLst>
              <a:ext uri="{FF2B5EF4-FFF2-40B4-BE49-F238E27FC236}">
                <a16:creationId xmlns:a16="http://schemas.microsoft.com/office/drawing/2014/main" id="{45C46D21-7F29-457B-A2EF-080D6E1E83AA}"/>
              </a:ext>
            </a:extLst>
          </p:cNvPr>
          <p:cNvSpPr/>
          <p:nvPr/>
        </p:nvSpPr>
        <p:spPr>
          <a:xfrm>
            <a:off x="6401994" y="5133389"/>
            <a:ext cx="280413" cy="28420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16" name="Oval 15">
            <a:extLst>
              <a:ext uri="{FF2B5EF4-FFF2-40B4-BE49-F238E27FC236}">
                <a16:creationId xmlns:a16="http://schemas.microsoft.com/office/drawing/2014/main" id="{A9AC54BE-78A9-4FED-823A-0BA5DB0DA3EF}"/>
              </a:ext>
            </a:extLst>
          </p:cNvPr>
          <p:cNvSpPr/>
          <p:nvPr/>
        </p:nvSpPr>
        <p:spPr>
          <a:xfrm>
            <a:off x="598843" y="5127101"/>
            <a:ext cx="280413" cy="28420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spTree>
    <p:custDataLst>
      <p:tags r:id="rId1"/>
    </p:custDataLst>
    <p:extLst>
      <p:ext uri="{BB962C8B-B14F-4D97-AF65-F5344CB8AC3E}">
        <p14:creationId xmlns:p14="http://schemas.microsoft.com/office/powerpoint/2010/main" val="148764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3E4912-AA76-4436-B99C-793DFBC007C9}"/>
              </a:ext>
            </a:extLst>
          </p:cNvPr>
          <p:cNvPicPr>
            <a:picLocks noChangeAspect="1"/>
          </p:cNvPicPr>
          <p:nvPr/>
        </p:nvPicPr>
        <p:blipFill>
          <a:blip r:embed="rId3"/>
          <a:stretch>
            <a:fillRect/>
          </a:stretch>
        </p:blipFill>
        <p:spPr>
          <a:xfrm>
            <a:off x="705026" y="2561233"/>
            <a:ext cx="5837174" cy="4076100"/>
          </a:xfrm>
          <a:prstGeom prst="rect">
            <a:avLst/>
          </a:prstGeom>
          <a:ln w="22225">
            <a:solidFill>
              <a:srgbClr val="0070C0"/>
            </a:solidFill>
          </a:ln>
        </p:spPr>
      </p:pic>
      <p:sp>
        <p:nvSpPr>
          <p:cNvPr id="17" name="Title 16"/>
          <p:cNvSpPr>
            <a:spLocks noGrp="1"/>
          </p:cNvSpPr>
          <p:nvPr>
            <p:ph type="title"/>
          </p:nvPr>
        </p:nvSpPr>
        <p:spPr>
          <a:xfrm>
            <a:off x="541746" y="376975"/>
            <a:ext cx="10972800" cy="817033"/>
          </a:xfrm>
        </p:spPr>
        <p:txBody>
          <a:bodyPr/>
          <a:lstStyle/>
          <a:p>
            <a:r>
              <a:rPr lang="en-US" dirty="0"/>
              <a:t>Questions Tab - Conflict Minerals</a:t>
            </a:r>
          </a:p>
        </p:txBody>
      </p:sp>
      <p:sp>
        <p:nvSpPr>
          <p:cNvPr id="12" name="TextBox 11"/>
          <p:cNvSpPr txBox="1"/>
          <p:nvPr/>
        </p:nvSpPr>
        <p:spPr>
          <a:xfrm>
            <a:off x="7188841" y="2803909"/>
            <a:ext cx="3868799" cy="1703095"/>
          </a:xfrm>
          <a:prstGeom prst="rect">
            <a:avLst/>
          </a:prstGeom>
          <a:noFill/>
        </p:spPr>
        <p:txBody>
          <a:bodyPr wrap="square" rtlCol="0">
            <a:spAutoFit/>
          </a:bodyPr>
          <a:lstStyle/>
          <a:p>
            <a:pPr>
              <a:spcAft>
                <a:spcPts val="600"/>
              </a:spcAft>
            </a:pPr>
            <a:r>
              <a:rPr lang="en-US" sz="1400" dirty="0"/>
              <a:t>4. Read through the possible responses</a:t>
            </a:r>
          </a:p>
          <a:p>
            <a:pPr marL="228600" indent="-228600">
              <a:spcAft>
                <a:spcPts val="600"/>
              </a:spcAft>
              <a:buAutoNum type="arabicPeriod" startAt="5"/>
            </a:pPr>
            <a:r>
              <a:rPr lang="en-US" sz="1400" dirty="0"/>
              <a:t>Select the response you want to certify to.</a:t>
            </a:r>
          </a:p>
          <a:p>
            <a:pPr marL="228600" indent="-228600">
              <a:spcAft>
                <a:spcPts val="600"/>
              </a:spcAft>
              <a:buAutoNum type="arabicPeriod" startAt="5"/>
            </a:pPr>
            <a:r>
              <a:rPr lang="en-US" sz="1400" dirty="0"/>
              <a:t>Click “Save”</a:t>
            </a:r>
          </a:p>
          <a:p>
            <a:pPr>
              <a:spcAft>
                <a:spcPts val="600"/>
              </a:spcAft>
            </a:pPr>
            <a:r>
              <a:rPr lang="en-US" sz="1400" dirty="0"/>
              <a:t>7.  Click “Finalize”</a:t>
            </a:r>
          </a:p>
          <a:p>
            <a:endParaRPr lang="en-US" sz="1467" dirty="0"/>
          </a:p>
        </p:txBody>
      </p:sp>
      <p:sp>
        <p:nvSpPr>
          <p:cNvPr id="24" name="Rectangle 23">
            <a:extLst>
              <a:ext uri="{FF2B5EF4-FFF2-40B4-BE49-F238E27FC236}">
                <a16:creationId xmlns:a16="http://schemas.microsoft.com/office/drawing/2014/main" id="{1D669C38-22F5-4ACA-B24E-28F68C4548BE}"/>
              </a:ext>
            </a:extLst>
          </p:cNvPr>
          <p:cNvSpPr/>
          <p:nvPr/>
        </p:nvSpPr>
        <p:spPr>
          <a:xfrm flipV="1">
            <a:off x="1272619" y="5242131"/>
            <a:ext cx="4823380" cy="289605"/>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D2021CCF-CD5A-4C7A-8BD7-E5AA32B8AB67}"/>
              </a:ext>
            </a:extLst>
          </p:cNvPr>
          <p:cNvSpPr/>
          <p:nvPr/>
        </p:nvSpPr>
        <p:spPr>
          <a:xfrm>
            <a:off x="1170176" y="5959480"/>
            <a:ext cx="573783" cy="386807"/>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C4B23AB2-0C97-4D7B-8893-5D1C76487BD7}"/>
              </a:ext>
            </a:extLst>
          </p:cNvPr>
          <p:cNvSpPr/>
          <p:nvPr/>
        </p:nvSpPr>
        <p:spPr>
          <a:xfrm>
            <a:off x="4745442" y="2874948"/>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4</a:t>
            </a:r>
          </a:p>
        </p:txBody>
      </p:sp>
      <p:sp>
        <p:nvSpPr>
          <p:cNvPr id="15" name="Oval 14">
            <a:extLst>
              <a:ext uri="{FF2B5EF4-FFF2-40B4-BE49-F238E27FC236}">
                <a16:creationId xmlns:a16="http://schemas.microsoft.com/office/drawing/2014/main" id="{45C46D21-7F29-457B-A2EF-080D6E1E83AA}"/>
              </a:ext>
            </a:extLst>
          </p:cNvPr>
          <p:cNvSpPr/>
          <p:nvPr/>
        </p:nvSpPr>
        <p:spPr>
          <a:xfrm>
            <a:off x="1029969" y="5729401"/>
            <a:ext cx="280413" cy="28420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6</a:t>
            </a:r>
          </a:p>
        </p:txBody>
      </p:sp>
      <p:sp>
        <p:nvSpPr>
          <p:cNvPr id="16" name="Oval 15">
            <a:extLst>
              <a:ext uri="{FF2B5EF4-FFF2-40B4-BE49-F238E27FC236}">
                <a16:creationId xmlns:a16="http://schemas.microsoft.com/office/drawing/2014/main" id="{A9AC54BE-78A9-4FED-823A-0BA5DB0DA3EF}"/>
              </a:ext>
            </a:extLst>
          </p:cNvPr>
          <p:cNvSpPr/>
          <p:nvPr/>
        </p:nvSpPr>
        <p:spPr>
          <a:xfrm>
            <a:off x="1007918" y="5105674"/>
            <a:ext cx="280413" cy="28420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5</a:t>
            </a:r>
          </a:p>
        </p:txBody>
      </p:sp>
      <p:sp>
        <p:nvSpPr>
          <p:cNvPr id="14" name="Rectangle 13">
            <a:extLst>
              <a:ext uri="{FF2B5EF4-FFF2-40B4-BE49-F238E27FC236}">
                <a16:creationId xmlns:a16="http://schemas.microsoft.com/office/drawing/2014/main" id="{70C8B220-9007-4860-8AED-AFBCED32DFD5}"/>
              </a:ext>
            </a:extLst>
          </p:cNvPr>
          <p:cNvSpPr/>
          <p:nvPr/>
        </p:nvSpPr>
        <p:spPr>
          <a:xfrm>
            <a:off x="1762813" y="5959480"/>
            <a:ext cx="961533" cy="386807"/>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Oval 17">
            <a:extLst>
              <a:ext uri="{FF2B5EF4-FFF2-40B4-BE49-F238E27FC236}">
                <a16:creationId xmlns:a16="http://schemas.microsoft.com/office/drawing/2014/main" id="{8AF419B9-3DC6-4AD2-A70E-5145638810F6}"/>
              </a:ext>
            </a:extLst>
          </p:cNvPr>
          <p:cNvSpPr/>
          <p:nvPr/>
        </p:nvSpPr>
        <p:spPr>
          <a:xfrm>
            <a:off x="2584139" y="5729401"/>
            <a:ext cx="280413" cy="28420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7</a:t>
            </a:r>
          </a:p>
        </p:txBody>
      </p:sp>
    </p:spTree>
    <p:custDataLst>
      <p:tags r:id="rId1"/>
    </p:custDataLst>
    <p:extLst>
      <p:ext uri="{BB962C8B-B14F-4D97-AF65-F5344CB8AC3E}">
        <p14:creationId xmlns:p14="http://schemas.microsoft.com/office/powerpoint/2010/main" val="2121688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Attachments Tab</a:t>
            </a:r>
          </a:p>
        </p:txBody>
      </p:sp>
      <p:pic>
        <p:nvPicPr>
          <p:cNvPr id="19" name="Picture 18">
            <a:extLst>
              <a:ext uri="{FF2B5EF4-FFF2-40B4-BE49-F238E27FC236}">
                <a16:creationId xmlns:a16="http://schemas.microsoft.com/office/drawing/2014/main" id="{22FA92B3-1781-4368-86D6-5CB5E0691198}"/>
              </a:ext>
            </a:extLst>
          </p:cNvPr>
          <p:cNvPicPr>
            <a:picLocks noChangeAspect="1"/>
          </p:cNvPicPr>
          <p:nvPr/>
        </p:nvPicPr>
        <p:blipFill>
          <a:blip r:embed="rId3"/>
          <a:stretch>
            <a:fillRect/>
          </a:stretch>
        </p:blipFill>
        <p:spPr>
          <a:xfrm>
            <a:off x="1014617" y="2502943"/>
            <a:ext cx="5538583" cy="4108471"/>
          </a:xfrm>
          <a:prstGeom prst="rect">
            <a:avLst/>
          </a:prstGeom>
          <a:ln w="22225">
            <a:solidFill>
              <a:srgbClr val="0070C0"/>
            </a:solidFill>
          </a:ln>
        </p:spPr>
      </p:pic>
      <p:sp>
        <p:nvSpPr>
          <p:cNvPr id="20" name="TextBox 19">
            <a:extLst>
              <a:ext uri="{FF2B5EF4-FFF2-40B4-BE49-F238E27FC236}">
                <a16:creationId xmlns:a16="http://schemas.microsoft.com/office/drawing/2014/main" id="{2622A2E0-A372-49C0-8B43-014197998FBB}"/>
              </a:ext>
            </a:extLst>
          </p:cNvPr>
          <p:cNvSpPr txBox="1"/>
          <p:nvPr/>
        </p:nvSpPr>
        <p:spPr>
          <a:xfrm>
            <a:off x="7021285" y="2660344"/>
            <a:ext cx="4156098" cy="1169551"/>
          </a:xfrm>
          <a:prstGeom prst="rect">
            <a:avLst/>
          </a:prstGeom>
          <a:noFill/>
        </p:spPr>
        <p:txBody>
          <a:bodyPr wrap="square">
            <a:spAutoFit/>
          </a:bodyPr>
          <a:lstStyle/>
          <a:p>
            <a:r>
              <a:rPr lang="en-US" sz="1400" dirty="0"/>
              <a:t>Now you need to attach some documentation required by GDMS to activate your account. </a:t>
            </a:r>
          </a:p>
          <a:p>
            <a:r>
              <a:rPr lang="en-US" sz="1400" dirty="0"/>
              <a:t> </a:t>
            </a:r>
            <a:endParaRPr lang="en-US" dirty="0"/>
          </a:p>
          <a:p>
            <a:r>
              <a:rPr lang="en-US" sz="1400" dirty="0"/>
              <a:t>Click the “Attachments” tab.</a:t>
            </a:r>
          </a:p>
        </p:txBody>
      </p:sp>
      <p:sp>
        <p:nvSpPr>
          <p:cNvPr id="22" name="Rectangle 21">
            <a:extLst>
              <a:ext uri="{FF2B5EF4-FFF2-40B4-BE49-F238E27FC236}">
                <a16:creationId xmlns:a16="http://schemas.microsoft.com/office/drawing/2014/main" id="{A775A13B-A814-46C7-86F7-8CEE6BB002D6}"/>
              </a:ext>
            </a:extLst>
          </p:cNvPr>
          <p:cNvSpPr/>
          <p:nvPr/>
        </p:nvSpPr>
        <p:spPr>
          <a:xfrm>
            <a:off x="3711686" y="3235596"/>
            <a:ext cx="961533" cy="386807"/>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1233407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Attachments Tab</a:t>
            </a:r>
          </a:p>
        </p:txBody>
      </p:sp>
      <p:sp>
        <p:nvSpPr>
          <p:cNvPr id="20" name="TextBox 19">
            <a:extLst>
              <a:ext uri="{FF2B5EF4-FFF2-40B4-BE49-F238E27FC236}">
                <a16:creationId xmlns:a16="http://schemas.microsoft.com/office/drawing/2014/main" id="{2622A2E0-A372-49C0-8B43-014197998FBB}"/>
              </a:ext>
            </a:extLst>
          </p:cNvPr>
          <p:cNvSpPr txBox="1"/>
          <p:nvPr/>
        </p:nvSpPr>
        <p:spPr>
          <a:xfrm>
            <a:off x="6659717" y="2488298"/>
            <a:ext cx="4156098" cy="3447098"/>
          </a:xfrm>
          <a:prstGeom prst="rect">
            <a:avLst/>
          </a:prstGeom>
          <a:noFill/>
        </p:spPr>
        <p:txBody>
          <a:bodyPr wrap="square">
            <a:spAutoFit/>
          </a:bodyPr>
          <a:lstStyle/>
          <a:p>
            <a:r>
              <a:rPr lang="en-US" sz="1200" dirty="0"/>
              <a:t>At a minimum, you will need to upload either a W8 or W9.  However, we recommend if you have any third party certifications (i.e. ISO, AS or NADCAP) you upload those as well.  This will speed up the quality review process, as our team will not need to reach back to you to request the documents.</a:t>
            </a:r>
          </a:p>
          <a:p>
            <a:endParaRPr lang="en-US" sz="1200" dirty="0"/>
          </a:p>
          <a:p>
            <a:r>
              <a:rPr lang="en-US" sz="1200" dirty="0"/>
              <a:t>To upload your documentation:</a:t>
            </a:r>
          </a:p>
          <a:p>
            <a:pPr marL="228600" indent="-228600">
              <a:buAutoNum type="arabicPeriod"/>
            </a:pPr>
            <a:r>
              <a:rPr lang="en-US" sz="1200" dirty="0"/>
              <a:t>Click “Upload Attachments”</a:t>
            </a:r>
          </a:p>
          <a:p>
            <a:pPr marL="228600" indent="-228600">
              <a:buAutoNum type="arabicPeriod"/>
            </a:pPr>
            <a:r>
              <a:rPr lang="en-US" sz="1200" dirty="0"/>
              <a:t>When the file upload screen  pops up, Select the  appropriate “Attachment Name” from the drop down menu.</a:t>
            </a:r>
          </a:p>
          <a:p>
            <a:pPr marL="228600" indent="-228600">
              <a:buAutoNum type="arabicPeriod"/>
            </a:pPr>
            <a:r>
              <a:rPr lang="en-US" sz="1200" dirty="0"/>
              <a:t>Fill in “Expiry Date” and “Certification Number” if applicable.</a:t>
            </a:r>
          </a:p>
          <a:p>
            <a:pPr marL="228600" indent="-228600">
              <a:buAutoNum type="arabicPeriod"/>
            </a:pPr>
            <a:r>
              <a:rPr lang="en-US" sz="1200" dirty="0"/>
              <a:t>Click “Upload Files” and search for your document on your desktop.</a:t>
            </a:r>
          </a:p>
          <a:p>
            <a:pPr marL="228600" indent="-228600">
              <a:buAutoNum type="arabicPeriod"/>
            </a:pPr>
            <a:r>
              <a:rPr lang="en-US" sz="1200" dirty="0"/>
              <a:t>Click “Upload”</a:t>
            </a:r>
          </a:p>
          <a:p>
            <a:endParaRPr lang="en-US" sz="1400" dirty="0"/>
          </a:p>
        </p:txBody>
      </p:sp>
      <p:pic>
        <p:nvPicPr>
          <p:cNvPr id="7" name="Picture 6">
            <a:extLst>
              <a:ext uri="{FF2B5EF4-FFF2-40B4-BE49-F238E27FC236}">
                <a16:creationId xmlns:a16="http://schemas.microsoft.com/office/drawing/2014/main" id="{320E1127-B038-4675-993B-5DCECA8FE11C}"/>
              </a:ext>
            </a:extLst>
          </p:cNvPr>
          <p:cNvPicPr>
            <a:picLocks noChangeAspect="1"/>
          </p:cNvPicPr>
          <p:nvPr/>
        </p:nvPicPr>
        <p:blipFill>
          <a:blip r:embed="rId3"/>
          <a:stretch>
            <a:fillRect/>
          </a:stretch>
        </p:blipFill>
        <p:spPr>
          <a:xfrm>
            <a:off x="848631" y="2310444"/>
            <a:ext cx="5312024" cy="1873289"/>
          </a:xfrm>
          <a:prstGeom prst="rect">
            <a:avLst/>
          </a:prstGeom>
          <a:ln w="22225">
            <a:solidFill>
              <a:srgbClr val="0070C0"/>
            </a:solidFill>
          </a:ln>
        </p:spPr>
      </p:pic>
      <p:pic>
        <p:nvPicPr>
          <p:cNvPr id="8" name="Picture 7">
            <a:extLst>
              <a:ext uri="{FF2B5EF4-FFF2-40B4-BE49-F238E27FC236}">
                <a16:creationId xmlns:a16="http://schemas.microsoft.com/office/drawing/2014/main" id="{1F011D31-8DF8-4B26-9A1E-05DFDFC2795F}"/>
              </a:ext>
            </a:extLst>
          </p:cNvPr>
          <p:cNvPicPr>
            <a:picLocks noChangeAspect="1"/>
          </p:cNvPicPr>
          <p:nvPr/>
        </p:nvPicPr>
        <p:blipFill>
          <a:blip r:embed="rId4"/>
          <a:stretch>
            <a:fillRect/>
          </a:stretch>
        </p:blipFill>
        <p:spPr>
          <a:xfrm>
            <a:off x="1623953" y="4547556"/>
            <a:ext cx="3554352" cy="2112006"/>
          </a:xfrm>
          <a:prstGeom prst="rect">
            <a:avLst/>
          </a:prstGeom>
          <a:ln w="22225">
            <a:solidFill>
              <a:srgbClr val="0070C0"/>
            </a:solidFill>
          </a:ln>
        </p:spPr>
      </p:pic>
      <p:sp>
        <p:nvSpPr>
          <p:cNvPr id="9" name="Rectangle 8">
            <a:extLst>
              <a:ext uri="{FF2B5EF4-FFF2-40B4-BE49-F238E27FC236}">
                <a16:creationId xmlns:a16="http://schemas.microsoft.com/office/drawing/2014/main" id="{24C7FFC5-2B06-44C0-8DD5-D330CBCA6BAD}"/>
              </a:ext>
            </a:extLst>
          </p:cNvPr>
          <p:cNvSpPr/>
          <p:nvPr/>
        </p:nvSpPr>
        <p:spPr>
          <a:xfrm>
            <a:off x="3023876" y="3881628"/>
            <a:ext cx="961533" cy="283632"/>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43F7EBA-2730-43DD-8C72-269CB5542C8E}"/>
              </a:ext>
            </a:extLst>
          </p:cNvPr>
          <p:cNvSpPr/>
          <p:nvPr/>
        </p:nvSpPr>
        <p:spPr>
          <a:xfrm>
            <a:off x="1609540" y="5989782"/>
            <a:ext cx="856569" cy="283632"/>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829D5860-C739-4D28-99EA-AF9F26A05A84}"/>
              </a:ext>
            </a:extLst>
          </p:cNvPr>
          <p:cNvSpPr/>
          <p:nvPr/>
        </p:nvSpPr>
        <p:spPr>
          <a:xfrm>
            <a:off x="4267200" y="6354762"/>
            <a:ext cx="411018" cy="283632"/>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E9BE81F4-8FFC-4D7C-B396-B4D0CF8AB0CE}"/>
              </a:ext>
            </a:extLst>
          </p:cNvPr>
          <p:cNvSpPr/>
          <p:nvPr/>
        </p:nvSpPr>
        <p:spPr>
          <a:xfrm>
            <a:off x="3845202" y="3692701"/>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13" name="Oval 12">
            <a:extLst>
              <a:ext uri="{FF2B5EF4-FFF2-40B4-BE49-F238E27FC236}">
                <a16:creationId xmlns:a16="http://schemas.microsoft.com/office/drawing/2014/main" id="{78A49FFC-9BC0-4DBC-80B5-947762CF09C6}"/>
              </a:ext>
            </a:extLst>
          </p:cNvPr>
          <p:cNvSpPr/>
          <p:nvPr/>
        </p:nvSpPr>
        <p:spPr>
          <a:xfrm>
            <a:off x="4793813" y="5014563"/>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14" name="Oval 13">
            <a:extLst>
              <a:ext uri="{FF2B5EF4-FFF2-40B4-BE49-F238E27FC236}">
                <a16:creationId xmlns:a16="http://schemas.microsoft.com/office/drawing/2014/main" id="{9D8F10E0-F929-4863-A44C-906D0764FFAD}"/>
              </a:ext>
            </a:extLst>
          </p:cNvPr>
          <p:cNvSpPr/>
          <p:nvPr/>
        </p:nvSpPr>
        <p:spPr>
          <a:xfrm>
            <a:off x="4793813" y="5460756"/>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sp>
        <p:nvSpPr>
          <p:cNvPr id="15" name="Oval 14">
            <a:extLst>
              <a:ext uri="{FF2B5EF4-FFF2-40B4-BE49-F238E27FC236}">
                <a16:creationId xmlns:a16="http://schemas.microsoft.com/office/drawing/2014/main" id="{11F629A3-C2E7-4CA3-B1A3-0808207781EB}"/>
              </a:ext>
            </a:extLst>
          </p:cNvPr>
          <p:cNvSpPr/>
          <p:nvPr/>
        </p:nvSpPr>
        <p:spPr>
          <a:xfrm>
            <a:off x="2340315" y="5783647"/>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4</a:t>
            </a:r>
          </a:p>
        </p:txBody>
      </p:sp>
      <p:sp>
        <p:nvSpPr>
          <p:cNvPr id="16" name="Oval 15">
            <a:extLst>
              <a:ext uri="{FF2B5EF4-FFF2-40B4-BE49-F238E27FC236}">
                <a16:creationId xmlns:a16="http://schemas.microsoft.com/office/drawing/2014/main" id="{9539CB11-0EB1-474C-A429-4D2B7103F431}"/>
              </a:ext>
            </a:extLst>
          </p:cNvPr>
          <p:cNvSpPr/>
          <p:nvPr/>
        </p:nvSpPr>
        <p:spPr>
          <a:xfrm>
            <a:off x="4125615" y="6190791"/>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5</a:t>
            </a:r>
          </a:p>
        </p:txBody>
      </p:sp>
    </p:spTree>
    <p:custDataLst>
      <p:tags r:id="rId1"/>
    </p:custDataLst>
    <p:extLst>
      <p:ext uri="{BB962C8B-B14F-4D97-AF65-F5344CB8AC3E}">
        <p14:creationId xmlns:p14="http://schemas.microsoft.com/office/powerpoint/2010/main" val="59007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5AA5078-DC5C-41A2-9201-8155182E044B}"/>
              </a:ext>
            </a:extLst>
          </p:cNvPr>
          <p:cNvPicPr>
            <a:picLocks noChangeAspect="1"/>
          </p:cNvPicPr>
          <p:nvPr/>
        </p:nvPicPr>
        <p:blipFill>
          <a:blip r:embed="rId3"/>
          <a:stretch>
            <a:fillRect/>
          </a:stretch>
        </p:blipFill>
        <p:spPr>
          <a:xfrm>
            <a:off x="812848" y="4725784"/>
            <a:ext cx="3850135" cy="1310288"/>
          </a:xfrm>
          <a:prstGeom prst="rect">
            <a:avLst/>
          </a:prstGeom>
          <a:ln w="22225">
            <a:solidFill>
              <a:srgbClr val="0070C0"/>
            </a:solidFill>
          </a:ln>
        </p:spPr>
      </p:pic>
      <p:sp>
        <p:nvSpPr>
          <p:cNvPr id="24" name="Rectangle 23">
            <a:extLst>
              <a:ext uri="{FF2B5EF4-FFF2-40B4-BE49-F238E27FC236}">
                <a16:creationId xmlns:a16="http://schemas.microsoft.com/office/drawing/2014/main" id="{370C790A-D0E6-4FC3-9DE7-3F2A096065DB}"/>
              </a:ext>
            </a:extLst>
          </p:cNvPr>
          <p:cNvSpPr/>
          <p:nvPr/>
        </p:nvSpPr>
        <p:spPr>
          <a:xfrm>
            <a:off x="4107885" y="5631447"/>
            <a:ext cx="412912" cy="283632"/>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a:extLst>
              <a:ext uri="{FF2B5EF4-FFF2-40B4-BE49-F238E27FC236}">
                <a16:creationId xmlns:a16="http://schemas.microsoft.com/office/drawing/2014/main" id="{EEFE3552-FE43-4C2D-9BC0-C8791039F136}"/>
              </a:ext>
            </a:extLst>
          </p:cNvPr>
          <p:cNvPicPr>
            <a:picLocks noChangeAspect="1"/>
          </p:cNvPicPr>
          <p:nvPr/>
        </p:nvPicPr>
        <p:blipFill>
          <a:blip r:embed="rId4"/>
          <a:stretch>
            <a:fillRect/>
          </a:stretch>
        </p:blipFill>
        <p:spPr>
          <a:xfrm>
            <a:off x="812848" y="2310443"/>
            <a:ext cx="5765406" cy="2032951"/>
          </a:xfrm>
          <a:prstGeom prst="rect">
            <a:avLst/>
          </a:prstGeom>
          <a:ln w="22225">
            <a:solidFill>
              <a:srgbClr val="0070C0"/>
            </a:solidFill>
          </a:ln>
        </p:spPr>
      </p:pic>
      <p:sp>
        <p:nvSpPr>
          <p:cNvPr id="17" name="Title 16"/>
          <p:cNvSpPr>
            <a:spLocks noGrp="1"/>
          </p:cNvSpPr>
          <p:nvPr>
            <p:ph type="title"/>
          </p:nvPr>
        </p:nvSpPr>
        <p:spPr>
          <a:xfrm>
            <a:off x="541746" y="376975"/>
            <a:ext cx="10972800" cy="817033"/>
          </a:xfrm>
        </p:spPr>
        <p:txBody>
          <a:bodyPr/>
          <a:lstStyle/>
          <a:p>
            <a:r>
              <a:rPr lang="en-US" dirty="0"/>
              <a:t>Submitting</a:t>
            </a:r>
          </a:p>
        </p:txBody>
      </p:sp>
      <p:sp>
        <p:nvSpPr>
          <p:cNvPr id="20" name="TextBox 19">
            <a:extLst>
              <a:ext uri="{FF2B5EF4-FFF2-40B4-BE49-F238E27FC236}">
                <a16:creationId xmlns:a16="http://schemas.microsoft.com/office/drawing/2014/main" id="{2622A2E0-A372-49C0-8B43-014197998FBB}"/>
              </a:ext>
            </a:extLst>
          </p:cNvPr>
          <p:cNvSpPr txBox="1"/>
          <p:nvPr/>
        </p:nvSpPr>
        <p:spPr>
          <a:xfrm>
            <a:off x="6910448" y="2515614"/>
            <a:ext cx="4156098" cy="2246769"/>
          </a:xfrm>
          <a:prstGeom prst="rect">
            <a:avLst/>
          </a:prstGeom>
          <a:noFill/>
        </p:spPr>
        <p:txBody>
          <a:bodyPr wrap="square">
            <a:spAutoFit/>
          </a:bodyPr>
          <a:lstStyle/>
          <a:p>
            <a:pPr marL="342900" indent="-342900">
              <a:buAutoNum type="arabicPeriod"/>
            </a:pPr>
            <a:r>
              <a:rPr lang="en-US" sz="1400" dirty="0"/>
              <a:t>When you have uploaded all your necessary attachments, click “Submit”. (Ensure info on all other tabs, including Reps and Certs, is completed, if required)</a:t>
            </a:r>
          </a:p>
          <a:p>
            <a:pPr marL="342900" indent="-342900">
              <a:buAutoNum type="arabicPeriod"/>
            </a:pPr>
            <a:r>
              <a:rPr lang="en-US" sz="1400" dirty="0"/>
              <a:t>You will receive a message indicating the form was submitted.  Click “Save”</a:t>
            </a:r>
          </a:p>
          <a:p>
            <a:pPr marL="342900" indent="-342900">
              <a:buAutoNum type="arabicPeriod"/>
            </a:pPr>
            <a:r>
              <a:rPr lang="en-US" sz="1400" dirty="0"/>
              <a:t>You should receive a message at the top of your screen indicating the form was submitted successfully.</a:t>
            </a:r>
          </a:p>
          <a:p>
            <a:pPr marL="342900" indent="-342900">
              <a:buAutoNum type="arabicPeriod"/>
            </a:pPr>
            <a:endParaRPr lang="en-US" sz="1400" dirty="0"/>
          </a:p>
        </p:txBody>
      </p:sp>
      <p:sp>
        <p:nvSpPr>
          <p:cNvPr id="9" name="Rectangle 8">
            <a:extLst>
              <a:ext uri="{FF2B5EF4-FFF2-40B4-BE49-F238E27FC236}">
                <a16:creationId xmlns:a16="http://schemas.microsoft.com/office/drawing/2014/main" id="{24C7FFC5-2B06-44C0-8DD5-D330CBCA6BAD}"/>
              </a:ext>
            </a:extLst>
          </p:cNvPr>
          <p:cNvSpPr/>
          <p:nvPr/>
        </p:nvSpPr>
        <p:spPr>
          <a:xfrm>
            <a:off x="6096000" y="3134394"/>
            <a:ext cx="412912" cy="283632"/>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E9BE81F4-8FFC-4D7C-B396-B4D0CF8AB0CE}"/>
              </a:ext>
            </a:extLst>
          </p:cNvPr>
          <p:cNvSpPr/>
          <p:nvPr/>
        </p:nvSpPr>
        <p:spPr>
          <a:xfrm>
            <a:off x="5955793" y="3326918"/>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23" name="Oval 22">
            <a:extLst>
              <a:ext uri="{FF2B5EF4-FFF2-40B4-BE49-F238E27FC236}">
                <a16:creationId xmlns:a16="http://schemas.microsoft.com/office/drawing/2014/main" id="{73C28879-8319-43E5-A38D-46450FA2030E}"/>
              </a:ext>
            </a:extLst>
          </p:cNvPr>
          <p:cNvSpPr/>
          <p:nvPr/>
        </p:nvSpPr>
        <p:spPr>
          <a:xfrm>
            <a:off x="3965699" y="5380928"/>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pic>
        <p:nvPicPr>
          <p:cNvPr id="27" name="Picture 26">
            <a:extLst>
              <a:ext uri="{FF2B5EF4-FFF2-40B4-BE49-F238E27FC236}">
                <a16:creationId xmlns:a16="http://schemas.microsoft.com/office/drawing/2014/main" id="{3AFA5E71-4C13-4A2D-8017-E43CB9C9D7DD}"/>
              </a:ext>
            </a:extLst>
          </p:cNvPr>
          <p:cNvPicPr>
            <a:picLocks noChangeAspect="1"/>
          </p:cNvPicPr>
          <p:nvPr/>
        </p:nvPicPr>
        <p:blipFill>
          <a:blip r:embed="rId5"/>
          <a:stretch>
            <a:fillRect/>
          </a:stretch>
        </p:blipFill>
        <p:spPr>
          <a:xfrm>
            <a:off x="5700731" y="5817047"/>
            <a:ext cx="2669724" cy="436442"/>
          </a:xfrm>
          <a:prstGeom prst="rect">
            <a:avLst/>
          </a:prstGeom>
          <a:ln w="22225">
            <a:solidFill>
              <a:srgbClr val="0070C0"/>
            </a:solidFill>
          </a:ln>
        </p:spPr>
      </p:pic>
      <p:sp>
        <p:nvSpPr>
          <p:cNvPr id="28" name="Oval 27">
            <a:extLst>
              <a:ext uri="{FF2B5EF4-FFF2-40B4-BE49-F238E27FC236}">
                <a16:creationId xmlns:a16="http://schemas.microsoft.com/office/drawing/2014/main" id="{CA8C77C4-C41A-443D-869C-2C57611B97D3}"/>
              </a:ext>
            </a:extLst>
          </p:cNvPr>
          <p:cNvSpPr/>
          <p:nvPr/>
        </p:nvSpPr>
        <p:spPr>
          <a:xfrm>
            <a:off x="5573413" y="5617502"/>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spTree>
    <p:custDataLst>
      <p:tags r:id="rId1"/>
    </p:custDataLst>
    <p:extLst>
      <p:ext uri="{BB962C8B-B14F-4D97-AF65-F5344CB8AC3E}">
        <p14:creationId xmlns:p14="http://schemas.microsoft.com/office/powerpoint/2010/main" val="1094976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F6D9F0-CA66-4E64-A8D1-8A2F386719FE}"/>
              </a:ext>
            </a:extLst>
          </p:cNvPr>
          <p:cNvPicPr>
            <a:picLocks noChangeAspect="1"/>
          </p:cNvPicPr>
          <p:nvPr/>
        </p:nvPicPr>
        <p:blipFill>
          <a:blip r:embed="rId3"/>
          <a:stretch>
            <a:fillRect/>
          </a:stretch>
        </p:blipFill>
        <p:spPr>
          <a:xfrm>
            <a:off x="613959" y="2587914"/>
            <a:ext cx="6024059" cy="3605454"/>
          </a:xfrm>
          <a:prstGeom prst="rect">
            <a:avLst/>
          </a:prstGeom>
          <a:ln w="22225">
            <a:solidFill>
              <a:srgbClr val="0070C0"/>
            </a:solidFill>
          </a:ln>
        </p:spPr>
      </p:pic>
      <p:sp>
        <p:nvSpPr>
          <p:cNvPr id="24" name="Rectangle 23">
            <a:extLst>
              <a:ext uri="{FF2B5EF4-FFF2-40B4-BE49-F238E27FC236}">
                <a16:creationId xmlns:a16="http://schemas.microsoft.com/office/drawing/2014/main" id="{370C790A-D0E6-4FC3-9DE7-3F2A096065DB}"/>
              </a:ext>
            </a:extLst>
          </p:cNvPr>
          <p:cNvSpPr/>
          <p:nvPr/>
        </p:nvSpPr>
        <p:spPr>
          <a:xfrm>
            <a:off x="3213076" y="3216348"/>
            <a:ext cx="1201906" cy="533615"/>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Title 16"/>
          <p:cNvSpPr>
            <a:spLocks noGrp="1"/>
          </p:cNvSpPr>
          <p:nvPr>
            <p:ph type="title"/>
          </p:nvPr>
        </p:nvSpPr>
        <p:spPr>
          <a:xfrm>
            <a:off x="541746" y="376975"/>
            <a:ext cx="10972800" cy="817033"/>
          </a:xfrm>
        </p:spPr>
        <p:txBody>
          <a:bodyPr/>
          <a:lstStyle/>
          <a:p>
            <a:r>
              <a:rPr lang="en-US" dirty="0"/>
              <a:t>Submitting</a:t>
            </a:r>
          </a:p>
        </p:txBody>
      </p:sp>
      <p:sp>
        <p:nvSpPr>
          <p:cNvPr id="20" name="TextBox 19">
            <a:extLst>
              <a:ext uri="{FF2B5EF4-FFF2-40B4-BE49-F238E27FC236}">
                <a16:creationId xmlns:a16="http://schemas.microsoft.com/office/drawing/2014/main" id="{2622A2E0-A372-49C0-8B43-014197998FBB}"/>
              </a:ext>
            </a:extLst>
          </p:cNvPr>
          <p:cNvSpPr txBox="1"/>
          <p:nvPr/>
        </p:nvSpPr>
        <p:spPr>
          <a:xfrm>
            <a:off x="6910448" y="2515614"/>
            <a:ext cx="4156098" cy="2677656"/>
          </a:xfrm>
          <a:prstGeom prst="rect">
            <a:avLst/>
          </a:prstGeom>
          <a:noFill/>
        </p:spPr>
        <p:txBody>
          <a:bodyPr wrap="square">
            <a:spAutoFit/>
          </a:bodyPr>
          <a:lstStyle/>
          <a:p>
            <a:r>
              <a:rPr lang="en-US" sz="1400" dirty="0"/>
              <a:t>Now, if you navigate back to your account screen and refresh your screen, you will notice the status has moved to “Internal Review”.  This means it is in the approval queues of the GDMS Compliance and Quality teams.</a:t>
            </a:r>
          </a:p>
          <a:p>
            <a:endParaRPr lang="en-US" sz="1400" dirty="0"/>
          </a:p>
          <a:p>
            <a:endParaRPr lang="en-US" sz="1400" dirty="0"/>
          </a:p>
          <a:p>
            <a:r>
              <a:rPr lang="en-US" sz="1400" dirty="0">
                <a:solidFill>
                  <a:srgbClr val="FF0000"/>
                </a:solidFill>
              </a:rPr>
              <a:t>Please continue to the next slides to see how to submit reps and certs (if required) and how to “chatter” with your GD Point of Contact.</a:t>
            </a:r>
          </a:p>
          <a:p>
            <a:endParaRPr lang="en-US" sz="1400" dirty="0"/>
          </a:p>
          <a:p>
            <a:endParaRPr lang="en-US" sz="1400" dirty="0"/>
          </a:p>
        </p:txBody>
      </p:sp>
    </p:spTree>
    <p:custDataLst>
      <p:tags r:id="rId1"/>
    </p:custDataLst>
    <p:extLst>
      <p:ext uri="{BB962C8B-B14F-4D97-AF65-F5344CB8AC3E}">
        <p14:creationId xmlns:p14="http://schemas.microsoft.com/office/powerpoint/2010/main" val="2739432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20" name="TextBox 19">
            <a:extLst>
              <a:ext uri="{FF2B5EF4-FFF2-40B4-BE49-F238E27FC236}">
                <a16:creationId xmlns:a16="http://schemas.microsoft.com/office/drawing/2014/main" id="{2622A2E0-A372-49C0-8B43-014197998FBB}"/>
              </a:ext>
            </a:extLst>
          </p:cNvPr>
          <p:cNvSpPr txBox="1"/>
          <p:nvPr/>
        </p:nvSpPr>
        <p:spPr>
          <a:xfrm>
            <a:off x="1857888" y="4925011"/>
            <a:ext cx="6688509" cy="2246769"/>
          </a:xfrm>
          <a:prstGeom prst="rect">
            <a:avLst/>
          </a:prstGeom>
          <a:noFill/>
        </p:spPr>
        <p:txBody>
          <a:bodyPr wrap="square">
            <a:spAutoFit/>
          </a:bodyPr>
          <a:lstStyle/>
          <a:p>
            <a:r>
              <a:rPr lang="en-US" sz="1400" dirty="0"/>
              <a:t>Now you need to check if GDMS has requested that you complete annual representations and certifications (reps and certs). To do this, click the “Reps and Certs” tab at the top of the screen.</a:t>
            </a:r>
          </a:p>
          <a:p>
            <a:endParaRPr lang="en-US" sz="1400" dirty="0"/>
          </a:p>
          <a:p>
            <a:r>
              <a:rPr lang="en-US" sz="1400" dirty="0"/>
              <a:t>Reps and certs do not have to be complete in order to submit your other information. However, in some cases we may not be able to award a purchase order/subcontract to you until they are completed.  If requested, we do ask that you complete them as soon as possible.  </a:t>
            </a:r>
          </a:p>
          <a:p>
            <a:endParaRPr lang="en-US" sz="1400" dirty="0"/>
          </a:p>
          <a:p>
            <a:endParaRPr lang="en-US" sz="1400" dirty="0"/>
          </a:p>
        </p:txBody>
      </p:sp>
      <p:pic>
        <p:nvPicPr>
          <p:cNvPr id="7" name="Picture 6">
            <a:extLst>
              <a:ext uri="{FF2B5EF4-FFF2-40B4-BE49-F238E27FC236}">
                <a16:creationId xmlns:a16="http://schemas.microsoft.com/office/drawing/2014/main" id="{6B89B8F5-FDCD-4455-A2D5-26006F1823C5}"/>
              </a:ext>
            </a:extLst>
          </p:cNvPr>
          <p:cNvPicPr>
            <a:picLocks noChangeAspect="1"/>
          </p:cNvPicPr>
          <p:nvPr/>
        </p:nvPicPr>
        <p:blipFill>
          <a:blip r:embed="rId3"/>
          <a:stretch>
            <a:fillRect/>
          </a:stretch>
        </p:blipFill>
        <p:spPr>
          <a:xfrm>
            <a:off x="1857888" y="1656358"/>
            <a:ext cx="8125691" cy="3170317"/>
          </a:xfrm>
          <a:prstGeom prst="rect">
            <a:avLst/>
          </a:prstGeom>
          <a:solidFill>
            <a:schemeClr val="bg1"/>
          </a:solidFill>
          <a:ln w="22225">
            <a:solidFill>
              <a:srgbClr val="0070C0"/>
            </a:solidFill>
          </a:ln>
        </p:spPr>
      </p:pic>
      <p:sp>
        <p:nvSpPr>
          <p:cNvPr id="24" name="Rectangle 23">
            <a:extLst>
              <a:ext uri="{FF2B5EF4-FFF2-40B4-BE49-F238E27FC236}">
                <a16:creationId xmlns:a16="http://schemas.microsoft.com/office/drawing/2014/main" id="{370C790A-D0E6-4FC3-9DE7-3F2A096065DB}"/>
              </a:ext>
            </a:extLst>
          </p:cNvPr>
          <p:cNvSpPr/>
          <p:nvPr/>
        </p:nvSpPr>
        <p:spPr>
          <a:xfrm>
            <a:off x="3611754" y="2209920"/>
            <a:ext cx="1201906" cy="357790"/>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70DA95A4-241A-4AAB-9974-904867C9A82F}"/>
              </a:ext>
            </a:extLst>
          </p:cNvPr>
          <p:cNvSpPr txBox="1"/>
          <p:nvPr/>
        </p:nvSpPr>
        <p:spPr>
          <a:xfrm>
            <a:off x="9383455" y="3561679"/>
            <a:ext cx="2227152" cy="2123658"/>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en-US" sz="1100" dirty="0"/>
              <a:t>Note: If you are not the person who will be completing the reps and certs, you can add the correct person as a contact on the “Contacts” tab (see slide 12)  and they will receive an invite to the system.</a:t>
            </a:r>
          </a:p>
          <a:p>
            <a:endParaRPr lang="en-US" sz="1100" dirty="0"/>
          </a:p>
          <a:p>
            <a:r>
              <a:rPr lang="en-US" sz="1100" dirty="0"/>
              <a:t>You will want to notify that person to complete the reps and certs</a:t>
            </a:r>
          </a:p>
        </p:txBody>
      </p:sp>
    </p:spTree>
    <p:custDataLst>
      <p:tags r:id="rId1"/>
    </p:custDataLst>
    <p:extLst>
      <p:ext uri="{BB962C8B-B14F-4D97-AF65-F5344CB8AC3E}">
        <p14:creationId xmlns:p14="http://schemas.microsoft.com/office/powerpoint/2010/main" val="385165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20" name="TextBox 19">
            <a:extLst>
              <a:ext uri="{FF2B5EF4-FFF2-40B4-BE49-F238E27FC236}">
                <a16:creationId xmlns:a16="http://schemas.microsoft.com/office/drawing/2014/main" id="{2622A2E0-A372-49C0-8B43-014197998FBB}"/>
              </a:ext>
            </a:extLst>
          </p:cNvPr>
          <p:cNvSpPr txBox="1"/>
          <p:nvPr/>
        </p:nvSpPr>
        <p:spPr>
          <a:xfrm>
            <a:off x="7740682" y="2503499"/>
            <a:ext cx="3344254" cy="2893100"/>
          </a:xfrm>
          <a:prstGeom prst="rect">
            <a:avLst/>
          </a:prstGeom>
          <a:noFill/>
        </p:spPr>
        <p:txBody>
          <a:bodyPr wrap="square">
            <a:spAutoFit/>
          </a:bodyPr>
          <a:lstStyle/>
          <a:p>
            <a:pPr marL="228600" indent="-228600">
              <a:buAutoNum type="arabicPeriod"/>
            </a:pPr>
            <a:r>
              <a:rPr lang="en-US" sz="1400" dirty="0"/>
              <a:t>You can see how many questions there are in each representation/certification and how many you have completed to the right of the category.</a:t>
            </a:r>
          </a:p>
          <a:p>
            <a:r>
              <a:rPr lang="en-US" sz="1400" dirty="0"/>
              <a:t>     </a:t>
            </a:r>
          </a:p>
          <a:p>
            <a:endParaRPr lang="en-US" sz="1400" dirty="0"/>
          </a:p>
          <a:p>
            <a:pPr marL="342900" indent="-342900">
              <a:buFont typeface="+mj-lt"/>
              <a:buAutoNum type="arabicPeriod" startAt="2"/>
            </a:pPr>
            <a:r>
              <a:rPr lang="en-US" sz="1400" dirty="0"/>
              <a:t>To expand all representations/certifications click the “Expand All” button at the top</a:t>
            </a:r>
          </a:p>
          <a:p>
            <a:endParaRPr lang="en-US" sz="1400" dirty="0"/>
          </a:p>
          <a:p>
            <a:endParaRPr lang="en-US" sz="1400" dirty="0"/>
          </a:p>
        </p:txBody>
      </p:sp>
      <p:pic>
        <p:nvPicPr>
          <p:cNvPr id="3" name="Picture 2">
            <a:extLst>
              <a:ext uri="{FF2B5EF4-FFF2-40B4-BE49-F238E27FC236}">
                <a16:creationId xmlns:a16="http://schemas.microsoft.com/office/drawing/2014/main" id="{58758BDF-DA83-4A40-82EA-CDAD31F2E52B}"/>
              </a:ext>
            </a:extLst>
          </p:cNvPr>
          <p:cNvPicPr>
            <a:picLocks noChangeAspect="1"/>
          </p:cNvPicPr>
          <p:nvPr/>
        </p:nvPicPr>
        <p:blipFill>
          <a:blip r:embed="rId3"/>
          <a:stretch>
            <a:fillRect/>
          </a:stretch>
        </p:blipFill>
        <p:spPr>
          <a:xfrm>
            <a:off x="1107064" y="2388815"/>
            <a:ext cx="6486525" cy="4133850"/>
          </a:xfrm>
          <a:prstGeom prst="rect">
            <a:avLst/>
          </a:prstGeom>
          <a:ln w="22225">
            <a:solidFill>
              <a:srgbClr val="0070C0"/>
            </a:solidFill>
          </a:ln>
        </p:spPr>
      </p:pic>
      <p:sp>
        <p:nvSpPr>
          <p:cNvPr id="9" name="Rectangle 8">
            <a:extLst>
              <a:ext uri="{FF2B5EF4-FFF2-40B4-BE49-F238E27FC236}">
                <a16:creationId xmlns:a16="http://schemas.microsoft.com/office/drawing/2014/main" id="{266FB6F9-1D50-46E3-BC48-C1237E20AA4B}"/>
              </a:ext>
            </a:extLst>
          </p:cNvPr>
          <p:cNvSpPr/>
          <p:nvPr/>
        </p:nvSpPr>
        <p:spPr>
          <a:xfrm>
            <a:off x="7084290" y="3842327"/>
            <a:ext cx="378751" cy="32320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C8A6401-71EB-4717-8B4E-FEFCFCBC2CCC}"/>
              </a:ext>
            </a:extLst>
          </p:cNvPr>
          <p:cNvSpPr/>
          <p:nvPr/>
        </p:nvSpPr>
        <p:spPr>
          <a:xfrm>
            <a:off x="1233054" y="2997200"/>
            <a:ext cx="1149928" cy="36483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174626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61" y="473740"/>
            <a:ext cx="10972800" cy="817033"/>
          </a:xfrm>
        </p:spPr>
        <p:txBody>
          <a:bodyPr/>
          <a:lstStyle/>
          <a:p>
            <a:r>
              <a:rPr lang="en-US" dirty="0"/>
              <a:t>Welcome to Supplier 360!</a:t>
            </a:r>
          </a:p>
        </p:txBody>
      </p:sp>
      <p:sp>
        <p:nvSpPr>
          <p:cNvPr id="3" name="Content Placeholder 2"/>
          <p:cNvSpPr>
            <a:spLocks noGrp="1"/>
          </p:cNvSpPr>
          <p:nvPr>
            <p:ph sz="quarter" idx="13"/>
          </p:nvPr>
        </p:nvSpPr>
        <p:spPr>
          <a:xfrm>
            <a:off x="508003" y="2489200"/>
            <a:ext cx="10972800" cy="4368800"/>
          </a:xfrm>
        </p:spPr>
        <p:txBody>
          <a:bodyPr/>
          <a:lstStyle/>
          <a:p>
            <a:r>
              <a:rPr lang="en-US" sz="2400" dirty="0"/>
              <a:t>Welcome to Supplier 360, the GDMS Supplier Portal.</a:t>
            </a:r>
          </a:p>
          <a:p>
            <a:r>
              <a:rPr lang="en-US" sz="2400" dirty="0"/>
              <a:t>From within this portal, Suppliers will be able to:</a:t>
            </a:r>
          </a:p>
          <a:p>
            <a:pPr lvl="1"/>
            <a:r>
              <a:rPr lang="en-US" sz="1600" dirty="0"/>
              <a:t>Manage their information</a:t>
            </a:r>
          </a:p>
          <a:p>
            <a:pPr lvl="1"/>
            <a:r>
              <a:rPr lang="en-US" sz="1600" dirty="0"/>
              <a:t>Submit Representations and Certifications </a:t>
            </a:r>
          </a:p>
          <a:p>
            <a:pPr lvl="1"/>
            <a:r>
              <a:rPr lang="en-US" sz="1600" dirty="0"/>
              <a:t>Respond to Requests for Quotes</a:t>
            </a:r>
          </a:p>
          <a:p>
            <a:pPr lvl="1"/>
            <a:r>
              <a:rPr lang="en-US" sz="1600" dirty="0"/>
              <a:t>Respond to Corrective Action Requests</a:t>
            </a:r>
          </a:p>
          <a:p>
            <a:pPr lvl="1"/>
            <a:r>
              <a:rPr lang="en-US" sz="1600" dirty="0"/>
              <a:t>Communicate with GDMS personnel via the “Discussion” (Chatter) feature.</a:t>
            </a:r>
          </a:p>
          <a:p>
            <a:pPr marL="0" indent="0">
              <a:buNone/>
            </a:pPr>
            <a:endParaRPr lang="en-US" dirty="0"/>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16004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20" name="TextBox 19">
            <a:extLst>
              <a:ext uri="{FF2B5EF4-FFF2-40B4-BE49-F238E27FC236}">
                <a16:creationId xmlns:a16="http://schemas.microsoft.com/office/drawing/2014/main" id="{2622A2E0-A372-49C0-8B43-014197998FBB}"/>
              </a:ext>
            </a:extLst>
          </p:cNvPr>
          <p:cNvSpPr txBox="1"/>
          <p:nvPr/>
        </p:nvSpPr>
        <p:spPr>
          <a:xfrm>
            <a:off x="7767781" y="2520327"/>
            <a:ext cx="3620655" cy="3754874"/>
          </a:xfrm>
          <a:prstGeom prst="rect">
            <a:avLst/>
          </a:prstGeom>
          <a:noFill/>
        </p:spPr>
        <p:txBody>
          <a:bodyPr wrap="square">
            <a:spAutoFit/>
          </a:bodyPr>
          <a:lstStyle/>
          <a:p>
            <a:r>
              <a:rPr lang="en-US" sz="1400" dirty="0"/>
              <a:t>If you answer “No” to question “Do you have VALID Reps and Certs on </a:t>
            </a:r>
            <a:r>
              <a:rPr lang="en-US" sz="1400" dirty="0">
                <a:solidFill>
                  <a:schemeClr val="accent1">
                    <a:lumMod val="75000"/>
                  </a:schemeClr>
                </a:solidFill>
                <a:hlinkClick r:id="rId3">
                  <a:extLst>
                    <a:ext uri="{A12FA001-AC4F-418D-AE19-62706E023703}">
                      <ahyp:hlinkClr xmlns:ahyp="http://schemas.microsoft.com/office/drawing/2018/hyperlinkcolor" val="tx"/>
                    </a:ext>
                  </a:extLst>
                </a:hlinkClick>
              </a:rPr>
              <a:t>https://sam.gov</a:t>
            </a:r>
            <a:r>
              <a:rPr lang="en-US" sz="1400" dirty="0"/>
              <a:t>”</a:t>
            </a:r>
            <a:r>
              <a:rPr lang="en-US" sz="1400" dirty="0">
                <a:solidFill>
                  <a:schemeClr val="accent1">
                    <a:lumMod val="75000"/>
                  </a:schemeClr>
                </a:solidFill>
              </a:rPr>
              <a:t> t</a:t>
            </a:r>
            <a:r>
              <a:rPr lang="en-US" sz="1400" dirty="0"/>
              <a:t>he clauses FAR 52.203-11 through DFAR 252.247-7023 are READ ONLY Provisions.</a:t>
            </a:r>
          </a:p>
          <a:p>
            <a:endParaRPr lang="en-US" sz="1400" dirty="0"/>
          </a:p>
          <a:p>
            <a:r>
              <a:rPr lang="en-US" sz="1400" dirty="0"/>
              <a:t>These clauses do not require completion, however when certifying to the information on this tab you are also certifying that you have read each of these provisions.</a:t>
            </a:r>
          </a:p>
          <a:p>
            <a:endParaRPr lang="en-US" sz="1400" dirty="0"/>
          </a:p>
          <a:p>
            <a:r>
              <a:rPr lang="en-US" sz="1400" dirty="0"/>
              <a:t>The response count on the right for “read only” clauses and notes will automatically update to show these are complete when you hit “SAVE”.</a:t>
            </a:r>
          </a:p>
          <a:p>
            <a:endParaRPr lang="en-US" sz="1400" dirty="0"/>
          </a:p>
        </p:txBody>
      </p:sp>
      <p:pic>
        <p:nvPicPr>
          <p:cNvPr id="4" name="Picture 3">
            <a:extLst>
              <a:ext uri="{FF2B5EF4-FFF2-40B4-BE49-F238E27FC236}">
                <a16:creationId xmlns:a16="http://schemas.microsoft.com/office/drawing/2014/main" id="{0962528A-A320-4FBE-8176-66580B2DA765}"/>
              </a:ext>
            </a:extLst>
          </p:cNvPr>
          <p:cNvPicPr>
            <a:picLocks noChangeAspect="1"/>
          </p:cNvPicPr>
          <p:nvPr/>
        </p:nvPicPr>
        <p:blipFill>
          <a:blip r:embed="rId4"/>
          <a:stretch>
            <a:fillRect/>
          </a:stretch>
        </p:blipFill>
        <p:spPr>
          <a:xfrm>
            <a:off x="2047269" y="1296255"/>
            <a:ext cx="5307789" cy="5498488"/>
          </a:xfrm>
          <a:prstGeom prst="rect">
            <a:avLst/>
          </a:prstGeom>
          <a:ln w="22225">
            <a:solidFill>
              <a:srgbClr val="0070C0"/>
            </a:solidFill>
          </a:ln>
        </p:spPr>
      </p:pic>
      <p:sp>
        <p:nvSpPr>
          <p:cNvPr id="9" name="Rectangle 8">
            <a:extLst>
              <a:ext uri="{FF2B5EF4-FFF2-40B4-BE49-F238E27FC236}">
                <a16:creationId xmlns:a16="http://schemas.microsoft.com/office/drawing/2014/main" id="{266FB6F9-1D50-46E3-BC48-C1237E20AA4B}"/>
              </a:ext>
            </a:extLst>
          </p:cNvPr>
          <p:cNvSpPr/>
          <p:nvPr/>
        </p:nvSpPr>
        <p:spPr>
          <a:xfrm>
            <a:off x="2120421" y="1497311"/>
            <a:ext cx="3080388" cy="73818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C8A6401-71EB-4717-8B4E-FEFCFCBC2CCC}"/>
              </a:ext>
            </a:extLst>
          </p:cNvPr>
          <p:cNvSpPr/>
          <p:nvPr/>
        </p:nvSpPr>
        <p:spPr>
          <a:xfrm>
            <a:off x="2081054" y="3526753"/>
            <a:ext cx="5240218" cy="89746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3" name="Straight Arrow Connector 2">
            <a:extLst>
              <a:ext uri="{FF2B5EF4-FFF2-40B4-BE49-F238E27FC236}">
                <a16:creationId xmlns:a16="http://schemas.microsoft.com/office/drawing/2014/main" id="{3CC4C61C-0D91-4D9C-BAFD-7F090FC1E302}"/>
              </a:ext>
            </a:extLst>
          </p:cNvPr>
          <p:cNvCxnSpPr>
            <a:cxnSpLocks/>
          </p:cNvCxnSpPr>
          <p:nvPr/>
        </p:nvCxnSpPr>
        <p:spPr>
          <a:xfrm flipH="1" flipV="1">
            <a:off x="7215613" y="4834550"/>
            <a:ext cx="552168" cy="30350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7841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20" name="TextBox 19">
            <a:extLst>
              <a:ext uri="{FF2B5EF4-FFF2-40B4-BE49-F238E27FC236}">
                <a16:creationId xmlns:a16="http://schemas.microsoft.com/office/drawing/2014/main" id="{2622A2E0-A372-49C0-8B43-014197998FBB}"/>
              </a:ext>
            </a:extLst>
          </p:cNvPr>
          <p:cNvSpPr txBox="1"/>
          <p:nvPr/>
        </p:nvSpPr>
        <p:spPr>
          <a:xfrm>
            <a:off x="6419275" y="2594218"/>
            <a:ext cx="3620655" cy="1169551"/>
          </a:xfrm>
          <a:prstGeom prst="rect">
            <a:avLst/>
          </a:prstGeom>
          <a:noFill/>
        </p:spPr>
        <p:txBody>
          <a:bodyPr wrap="square">
            <a:spAutoFit/>
          </a:bodyPr>
          <a:lstStyle/>
          <a:p>
            <a:r>
              <a:rPr lang="en-US" sz="1400" dirty="0"/>
              <a:t>Some of the questions have dependencies, so depending on how you answer a question, more questions may appear (see example)</a:t>
            </a:r>
          </a:p>
          <a:p>
            <a:endParaRPr lang="en-US" sz="1400" dirty="0"/>
          </a:p>
        </p:txBody>
      </p:sp>
      <p:pic>
        <p:nvPicPr>
          <p:cNvPr id="3" name="Picture 2">
            <a:extLst>
              <a:ext uri="{FF2B5EF4-FFF2-40B4-BE49-F238E27FC236}">
                <a16:creationId xmlns:a16="http://schemas.microsoft.com/office/drawing/2014/main" id="{6F394399-7E56-41A0-B8CF-00E6E9B4253B}"/>
              </a:ext>
            </a:extLst>
          </p:cNvPr>
          <p:cNvPicPr>
            <a:picLocks noChangeAspect="1"/>
          </p:cNvPicPr>
          <p:nvPr/>
        </p:nvPicPr>
        <p:blipFill>
          <a:blip r:embed="rId3"/>
          <a:stretch>
            <a:fillRect/>
          </a:stretch>
        </p:blipFill>
        <p:spPr>
          <a:xfrm>
            <a:off x="966066" y="2457220"/>
            <a:ext cx="4806661" cy="1429007"/>
          </a:xfrm>
          <a:prstGeom prst="rect">
            <a:avLst/>
          </a:prstGeom>
          <a:ln w="22225">
            <a:solidFill>
              <a:srgbClr val="0070C0"/>
            </a:solidFill>
          </a:ln>
        </p:spPr>
      </p:pic>
      <p:pic>
        <p:nvPicPr>
          <p:cNvPr id="6" name="Picture 5">
            <a:extLst>
              <a:ext uri="{FF2B5EF4-FFF2-40B4-BE49-F238E27FC236}">
                <a16:creationId xmlns:a16="http://schemas.microsoft.com/office/drawing/2014/main" id="{A2824CBC-E62A-400A-B485-5C65E6F887ED}"/>
              </a:ext>
            </a:extLst>
          </p:cNvPr>
          <p:cNvPicPr>
            <a:picLocks noChangeAspect="1"/>
          </p:cNvPicPr>
          <p:nvPr/>
        </p:nvPicPr>
        <p:blipFill>
          <a:blip r:embed="rId4"/>
          <a:stretch>
            <a:fillRect/>
          </a:stretch>
        </p:blipFill>
        <p:spPr>
          <a:xfrm>
            <a:off x="4530989" y="4101761"/>
            <a:ext cx="4262029" cy="2573052"/>
          </a:xfrm>
          <a:prstGeom prst="rect">
            <a:avLst/>
          </a:prstGeom>
          <a:ln w="22225">
            <a:solidFill>
              <a:srgbClr val="0070C0"/>
            </a:solidFill>
          </a:ln>
        </p:spPr>
      </p:pic>
      <p:sp>
        <p:nvSpPr>
          <p:cNvPr id="12" name="Rectangle 11">
            <a:extLst>
              <a:ext uri="{FF2B5EF4-FFF2-40B4-BE49-F238E27FC236}">
                <a16:creationId xmlns:a16="http://schemas.microsoft.com/office/drawing/2014/main" id="{477E9419-63F4-4D3F-9D0C-F08A3F2F7FB0}"/>
              </a:ext>
            </a:extLst>
          </p:cNvPr>
          <p:cNvSpPr/>
          <p:nvPr/>
        </p:nvSpPr>
        <p:spPr>
          <a:xfrm>
            <a:off x="1067475" y="2522547"/>
            <a:ext cx="3463514" cy="23912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23B61BC7-A3DB-428D-80BC-CC070684A6D9}"/>
              </a:ext>
            </a:extLst>
          </p:cNvPr>
          <p:cNvSpPr/>
          <p:nvPr/>
        </p:nvSpPr>
        <p:spPr>
          <a:xfrm>
            <a:off x="4530989" y="4115616"/>
            <a:ext cx="3463514" cy="239126"/>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9399ECFB-2890-4D89-AA8A-778E3CFEAA6C}"/>
              </a:ext>
            </a:extLst>
          </p:cNvPr>
          <p:cNvSpPr/>
          <p:nvPr/>
        </p:nvSpPr>
        <p:spPr>
          <a:xfrm>
            <a:off x="1067475" y="3309437"/>
            <a:ext cx="668961" cy="454332"/>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A47940D5-4E73-4BB9-B257-C24953B71768}"/>
              </a:ext>
            </a:extLst>
          </p:cNvPr>
          <p:cNvSpPr/>
          <p:nvPr/>
        </p:nvSpPr>
        <p:spPr>
          <a:xfrm>
            <a:off x="4577170" y="4809810"/>
            <a:ext cx="668961" cy="417972"/>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3907465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20" name="TextBox 19">
            <a:extLst>
              <a:ext uri="{FF2B5EF4-FFF2-40B4-BE49-F238E27FC236}">
                <a16:creationId xmlns:a16="http://schemas.microsoft.com/office/drawing/2014/main" id="{2622A2E0-A372-49C0-8B43-014197998FBB}"/>
              </a:ext>
            </a:extLst>
          </p:cNvPr>
          <p:cNvSpPr txBox="1"/>
          <p:nvPr/>
        </p:nvSpPr>
        <p:spPr>
          <a:xfrm>
            <a:off x="8220364" y="2594218"/>
            <a:ext cx="3620654" cy="2462213"/>
          </a:xfrm>
          <a:prstGeom prst="rect">
            <a:avLst/>
          </a:prstGeom>
          <a:noFill/>
        </p:spPr>
        <p:txBody>
          <a:bodyPr wrap="square">
            <a:spAutoFit/>
          </a:bodyPr>
          <a:lstStyle/>
          <a:p>
            <a:r>
              <a:rPr lang="en-US" sz="1400" dirty="0"/>
              <a:t>Some questions have a table for you to complete.  In some case, you may not need to use all the rows to provide your information.  Only the first row of a table needs to be complete to submit you information.</a:t>
            </a:r>
          </a:p>
          <a:p>
            <a:endParaRPr lang="en-US" sz="1400" dirty="0"/>
          </a:p>
          <a:p>
            <a:r>
              <a:rPr lang="en-US" sz="1400" dirty="0"/>
              <a:t>If there is a table question that does not apply to you, enter “NA” in the fields on the top row to complete.</a:t>
            </a:r>
          </a:p>
          <a:p>
            <a:endParaRPr lang="en-US" sz="1400" dirty="0"/>
          </a:p>
        </p:txBody>
      </p:sp>
      <p:pic>
        <p:nvPicPr>
          <p:cNvPr id="4" name="Picture 3">
            <a:extLst>
              <a:ext uri="{FF2B5EF4-FFF2-40B4-BE49-F238E27FC236}">
                <a16:creationId xmlns:a16="http://schemas.microsoft.com/office/drawing/2014/main" id="{CEC0FBBD-8B89-41BE-A8ED-ED62DC7C6ECC}"/>
              </a:ext>
            </a:extLst>
          </p:cNvPr>
          <p:cNvPicPr>
            <a:picLocks noChangeAspect="1"/>
          </p:cNvPicPr>
          <p:nvPr/>
        </p:nvPicPr>
        <p:blipFill>
          <a:blip r:embed="rId3"/>
          <a:stretch>
            <a:fillRect/>
          </a:stretch>
        </p:blipFill>
        <p:spPr>
          <a:xfrm>
            <a:off x="848590" y="2594218"/>
            <a:ext cx="6992717" cy="3597997"/>
          </a:xfrm>
          <a:prstGeom prst="rect">
            <a:avLst/>
          </a:prstGeom>
          <a:ln w="22225">
            <a:solidFill>
              <a:srgbClr val="0070C0"/>
            </a:solidFill>
          </a:ln>
        </p:spPr>
      </p:pic>
    </p:spTree>
    <p:custDataLst>
      <p:tags r:id="rId1"/>
    </p:custDataLst>
    <p:extLst>
      <p:ext uri="{BB962C8B-B14F-4D97-AF65-F5344CB8AC3E}">
        <p14:creationId xmlns:p14="http://schemas.microsoft.com/office/powerpoint/2010/main" val="3508222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20" name="TextBox 19">
            <a:extLst>
              <a:ext uri="{FF2B5EF4-FFF2-40B4-BE49-F238E27FC236}">
                <a16:creationId xmlns:a16="http://schemas.microsoft.com/office/drawing/2014/main" id="{2622A2E0-A372-49C0-8B43-014197998FBB}"/>
              </a:ext>
            </a:extLst>
          </p:cNvPr>
          <p:cNvSpPr txBox="1"/>
          <p:nvPr/>
        </p:nvSpPr>
        <p:spPr>
          <a:xfrm>
            <a:off x="8093815" y="2281218"/>
            <a:ext cx="3420731" cy="4001095"/>
          </a:xfrm>
          <a:prstGeom prst="rect">
            <a:avLst/>
          </a:prstGeom>
          <a:noFill/>
        </p:spPr>
        <p:txBody>
          <a:bodyPr wrap="square">
            <a:spAutoFit/>
          </a:bodyPr>
          <a:lstStyle/>
          <a:p>
            <a:pPr marL="228600" indent="-228600">
              <a:buFontTx/>
              <a:buAutoNum type="arabicPeriod"/>
            </a:pPr>
            <a:r>
              <a:rPr lang="en-US" sz="1200" dirty="0"/>
              <a:t>You can save at any point while filling out the form to come back in and complete later,  by hitting either the “Save” button at the top or bottom of the screen. </a:t>
            </a:r>
            <a:r>
              <a:rPr lang="en-US" sz="1200" dirty="0">
                <a:solidFill>
                  <a:srgbClr val="FF0000"/>
                </a:solidFill>
              </a:rPr>
              <a:t>It is recommended that you save a couple times while filling out the form to ensure you don’t lose responses in the event of a lost internet connection.</a:t>
            </a:r>
          </a:p>
          <a:p>
            <a:endParaRPr lang="en-US" sz="1200" dirty="0"/>
          </a:p>
          <a:p>
            <a:pPr marL="228600" indent="-228600">
              <a:buFont typeface="+mj-lt"/>
              <a:buAutoNum type="arabicPeriod" startAt="2"/>
            </a:pPr>
            <a:r>
              <a:rPr lang="en-US" sz="1200" dirty="0"/>
              <a:t>When you have answered all the questions, click “Save” then “Finalize” at either the top or bottom of your screen.</a:t>
            </a:r>
          </a:p>
          <a:p>
            <a:r>
              <a:rPr lang="en-US" sz="1200" dirty="0">
                <a:solidFill>
                  <a:srgbClr val="FF0000"/>
                </a:solidFill>
              </a:rPr>
              <a:t>IMPORTANT</a:t>
            </a:r>
            <a:r>
              <a:rPr lang="en-US" sz="1200" dirty="0"/>
              <a:t> – Your Reps and Certs will not be submitted to GDMS Compliance for review until you hit “Finalize”.</a:t>
            </a:r>
          </a:p>
          <a:p>
            <a:endParaRPr lang="en-US" sz="1200" dirty="0"/>
          </a:p>
          <a:p>
            <a:pPr marL="342900" indent="-342900">
              <a:buFont typeface="+mj-lt"/>
              <a:buAutoNum type="arabicPeriod" startAt="3"/>
            </a:pPr>
            <a:r>
              <a:rPr lang="en-US" sz="1200" dirty="0"/>
              <a:t>The status at the top of the page will change to “Submitted” and the date of the submittal will be populated</a:t>
            </a:r>
          </a:p>
          <a:p>
            <a:endParaRPr lang="en-US" sz="1400" dirty="0"/>
          </a:p>
        </p:txBody>
      </p:sp>
      <p:pic>
        <p:nvPicPr>
          <p:cNvPr id="3" name="Picture 2">
            <a:extLst>
              <a:ext uri="{FF2B5EF4-FFF2-40B4-BE49-F238E27FC236}">
                <a16:creationId xmlns:a16="http://schemas.microsoft.com/office/drawing/2014/main" id="{5EF8E324-FA54-41BE-AE39-BAFBC5456CD1}"/>
              </a:ext>
            </a:extLst>
          </p:cNvPr>
          <p:cNvPicPr>
            <a:picLocks noChangeAspect="1"/>
          </p:cNvPicPr>
          <p:nvPr/>
        </p:nvPicPr>
        <p:blipFill>
          <a:blip r:embed="rId3"/>
          <a:stretch>
            <a:fillRect/>
          </a:stretch>
        </p:blipFill>
        <p:spPr>
          <a:xfrm>
            <a:off x="1095087" y="2369849"/>
            <a:ext cx="5425786" cy="4123238"/>
          </a:xfrm>
          <a:prstGeom prst="rect">
            <a:avLst/>
          </a:prstGeom>
          <a:ln w="22225">
            <a:solidFill>
              <a:srgbClr val="0070C0"/>
            </a:solidFill>
          </a:ln>
        </p:spPr>
      </p:pic>
      <p:sp>
        <p:nvSpPr>
          <p:cNvPr id="8" name="Rectangle 7">
            <a:extLst>
              <a:ext uri="{FF2B5EF4-FFF2-40B4-BE49-F238E27FC236}">
                <a16:creationId xmlns:a16="http://schemas.microsoft.com/office/drawing/2014/main" id="{B7BF6BE6-E5DA-4DFF-B1C1-2FA2F529BD68}"/>
              </a:ext>
            </a:extLst>
          </p:cNvPr>
          <p:cNvSpPr/>
          <p:nvPr/>
        </p:nvSpPr>
        <p:spPr>
          <a:xfrm>
            <a:off x="1363038" y="4004767"/>
            <a:ext cx="1684962" cy="456398"/>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B4A8498B-BDDC-4776-9C01-AB4330ED42AF}"/>
              </a:ext>
            </a:extLst>
          </p:cNvPr>
          <p:cNvSpPr/>
          <p:nvPr/>
        </p:nvSpPr>
        <p:spPr>
          <a:xfrm>
            <a:off x="1178932" y="3908144"/>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10" name="Oval 9">
            <a:extLst>
              <a:ext uri="{FF2B5EF4-FFF2-40B4-BE49-F238E27FC236}">
                <a16:creationId xmlns:a16="http://schemas.microsoft.com/office/drawing/2014/main" id="{BB53F307-8152-4E50-BBD9-184CA02C8431}"/>
              </a:ext>
            </a:extLst>
          </p:cNvPr>
          <p:cNvSpPr/>
          <p:nvPr/>
        </p:nvSpPr>
        <p:spPr>
          <a:xfrm>
            <a:off x="2922944" y="4318362"/>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pic>
        <p:nvPicPr>
          <p:cNvPr id="6" name="Picture 5">
            <a:extLst>
              <a:ext uri="{FF2B5EF4-FFF2-40B4-BE49-F238E27FC236}">
                <a16:creationId xmlns:a16="http://schemas.microsoft.com/office/drawing/2014/main" id="{860ACA6F-CAE5-4042-AC63-7AE1A97E1D7F}"/>
              </a:ext>
            </a:extLst>
          </p:cNvPr>
          <p:cNvPicPr>
            <a:picLocks noChangeAspect="1"/>
          </p:cNvPicPr>
          <p:nvPr/>
        </p:nvPicPr>
        <p:blipFill>
          <a:blip r:embed="rId4"/>
          <a:stretch>
            <a:fillRect/>
          </a:stretch>
        </p:blipFill>
        <p:spPr>
          <a:xfrm>
            <a:off x="4863955" y="5084282"/>
            <a:ext cx="3088557" cy="1392718"/>
          </a:xfrm>
          <a:prstGeom prst="rect">
            <a:avLst/>
          </a:prstGeom>
          <a:ln w="22225">
            <a:solidFill>
              <a:srgbClr val="0070C0"/>
            </a:solidFill>
          </a:ln>
        </p:spPr>
      </p:pic>
      <p:sp>
        <p:nvSpPr>
          <p:cNvPr id="13" name="Rectangle 12">
            <a:extLst>
              <a:ext uri="{FF2B5EF4-FFF2-40B4-BE49-F238E27FC236}">
                <a16:creationId xmlns:a16="http://schemas.microsoft.com/office/drawing/2014/main" id="{E9DCD9A4-7BE9-479C-8658-FB994E63D15F}"/>
              </a:ext>
            </a:extLst>
          </p:cNvPr>
          <p:cNvSpPr/>
          <p:nvPr/>
        </p:nvSpPr>
        <p:spPr>
          <a:xfrm>
            <a:off x="4907358" y="5969443"/>
            <a:ext cx="1684962" cy="456398"/>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0436CAF9-3927-4D2F-ACC2-01B11C07AB66}"/>
              </a:ext>
            </a:extLst>
          </p:cNvPr>
          <p:cNvSpPr/>
          <p:nvPr/>
        </p:nvSpPr>
        <p:spPr>
          <a:xfrm>
            <a:off x="6495516" y="6072722"/>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spTree>
    <p:custDataLst>
      <p:tags r:id="rId1"/>
    </p:custDataLst>
    <p:extLst>
      <p:ext uri="{BB962C8B-B14F-4D97-AF65-F5344CB8AC3E}">
        <p14:creationId xmlns:p14="http://schemas.microsoft.com/office/powerpoint/2010/main" val="2172784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339DD-4057-424D-85A4-A5CF448B5131}"/>
              </a:ext>
            </a:extLst>
          </p:cNvPr>
          <p:cNvPicPr>
            <a:picLocks noChangeAspect="1"/>
          </p:cNvPicPr>
          <p:nvPr/>
        </p:nvPicPr>
        <p:blipFill>
          <a:blip r:embed="rId3"/>
          <a:stretch>
            <a:fillRect/>
          </a:stretch>
        </p:blipFill>
        <p:spPr>
          <a:xfrm>
            <a:off x="714208" y="2419350"/>
            <a:ext cx="6515100" cy="4057650"/>
          </a:xfrm>
          <a:prstGeom prst="rect">
            <a:avLst/>
          </a:prstGeom>
          <a:ln w="22225">
            <a:solidFill>
              <a:srgbClr val="0070C0"/>
            </a:solidFill>
          </a:ln>
        </p:spPr>
      </p:pic>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8" name="Rectangle 7">
            <a:extLst>
              <a:ext uri="{FF2B5EF4-FFF2-40B4-BE49-F238E27FC236}">
                <a16:creationId xmlns:a16="http://schemas.microsoft.com/office/drawing/2014/main" id="{B7BF6BE6-E5DA-4DFF-B1C1-2FA2F529BD68}"/>
              </a:ext>
            </a:extLst>
          </p:cNvPr>
          <p:cNvSpPr/>
          <p:nvPr/>
        </p:nvSpPr>
        <p:spPr>
          <a:xfrm>
            <a:off x="725852" y="3539197"/>
            <a:ext cx="2215686" cy="456398"/>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B4A8498B-BDDC-4776-9C01-AB4330ED42AF}"/>
              </a:ext>
            </a:extLst>
          </p:cNvPr>
          <p:cNvSpPr/>
          <p:nvPr/>
        </p:nvSpPr>
        <p:spPr>
          <a:xfrm>
            <a:off x="2684582" y="3539197"/>
            <a:ext cx="368737"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18" name="Rectangle 17">
            <a:extLst>
              <a:ext uri="{FF2B5EF4-FFF2-40B4-BE49-F238E27FC236}">
                <a16:creationId xmlns:a16="http://schemas.microsoft.com/office/drawing/2014/main" id="{F3411D84-13C2-4169-B6F4-32DD59B0E148}"/>
              </a:ext>
            </a:extLst>
          </p:cNvPr>
          <p:cNvSpPr/>
          <p:nvPr/>
        </p:nvSpPr>
        <p:spPr>
          <a:xfrm>
            <a:off x="2439198" y="2564398"/>
            <a:ext cx="1403251" cy="456398"/>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BB53F307-8152-4E50-BBD9-184CA02C8431}"/>
              </a:ext>
            </a:extLst>
          </p:cNvPr>
          <p:cNvSpPr/>
          <p:nvPr/>
        </p:nvSpPr>
        <p:spPr>
          <a:xfrm>
            <a:off x="3702242" y="2880238"/>
            <a:ext cx="280413" cy="285606"/>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19" name="TextBox 18">
            <a:extLst>
              <a:ext uri="{FF2B5EF4-FFF2-40B4-BE49-F238E27FC236}">
                <a16:creationId xmlns:a16="http://schemas.microsoft.com/office/drawing/2014/main" id="{045B8C4F-211E-489C-9583-038750BCA9AD}"/>
              </a:ext>
            </a:extLst>
          </p:cNvPr>
          <p:cNvSpPr txBox="1"/>
          <p:nvPr/>
        </p:nvSpPr>
        <p:spPr>
          <a:xfrm>
            <a:off x="7477672" y="2419350"/>
            <a:ext cx="3420731" cy="2246769"/>
          </a:xfrm>
          <a:prstGeom prst="rect">
            <a:avLst/>
          </a:prstGeom>
          <a:noFill/>
        </p:spPr>
        <p:txBody>
          <a:bodyPr wrap="square">
            <a:spAutoFit/>
          </a:bodyPr>
          <a:lstStyle/>
          <a:p>
            <a:pPr marL="228600" indent="-228600">
              <a:buAutoNum type="arabicPeriod"/>
            </a:pPr>
            <a:r>
              <a:rPr lang="en-US" sz="1400" dirty="0"/>
              <a:t>Once your Reps and Certs have been approved, the “Status” at the top of the Reps and Certs page will change and the “Approved Date” will be populated</a:t>
            </a:r>
          </a:p>
          <a:p>
            <a:pPr marL="228600" indent="-228600">
              <a:buFontTx/>
              <a:buAutoNum type="arabicPeriod"/>
            </a:pPr>
            <a:r>
              <a:rPr lang="en-US" sz="1400" dirty="0"/>
              <a:t>If you would like a PDF version of your certs, click the “Create PDF” button at the top</a:t>
            </a:r>
          </a:p>
          <a:p>
            <a:endParaRPr lang="en-US" sz="1400" dirty="0"/>
          </a:p>
        </p:txBody>
      </p:sp>
    </p:spTree>
    <p:custDataLst>
      <p:tags r:id="rId1"/>
    </p:custDataLst>
    <p:extLst>
      <p:ext uri="{BB962C8B-B14F-4D97-AF65-F5344CB8AC3E}">
        <p14:creationId xmlns:p14="http://schemas.microsoft.com/office/powerpoint/2010/main" val="1778503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746" y="376975"/>
            <a:ext cx="10972800" cy="817033"/>
          </a:xfrm>
        </p:spPr>
        <p:txBody>
          <a:bodyPr/>
          <a:lstStyle/>
          <a:p>
            <a:r>
              <a:rPr lang="en-US" dirty="0"/>
              <a:t>Reps and Certs</a:t>
            </a:r>
          </a:p>
        </p:txBody>
      </p:sp>
      <p:sp>
        <p:nvSpPr>
          <p:cNvPr id="19" name="TextBox 18">
            <a:extLst>
              <a:ext uri="{FF2B5EF4-FFF2-40B4-BE49-F238E27FC236}">
                <a16:creationId xmlns:a16="http://schemas.microsoft.com/office/drawing/2014/main" id="{045B8C4F-211E-489C-9583-038750BCA9AD}"/>
              </a:ext>
            </a:extLst>
          </p:cNvPr>
          <p:cNvSpPr txBox="1"/>
          <p:nvPr/>
        </p:nvSpPr>
        <p:spPr>
          <a:xfrm>
            <a:off x="5796653" y="2317749"/>
            <a:ext cx="5456804" cy="3970318"/>
          </a:xfrm>
          <a:prstGeom prst="rect">
            <a:avLst/>
          </a:prstGeom>
          <a:noFill/>
        </p:spPr>
        <p:txBody>
          <a:bodyPr wrap="square">
            <a:spAutoFit/>
          </a:bodyPr>
          <a:lstStyle/>
          <a:p>
            <a:r>
              <a:rPr lang="en-US" sz="1200" dirty="0"/>
              <a:t>If the GDMS Compliance team has any questions about how you answered certain representations and certifications, they may reject those questions with comments, and you will receive an e-mail.</a:t>
            </a:r>
          </a:p>
          <a:p>
            <a:endParaRPr lang="en-US" sz="1200" dirty="0"/>
          </a:p>
          <a:p>
            <a:r>
              <a:rPr lang="en-US" sz="1200" dirty="0"/>
              <a:t>The e-mail will contain:</a:t>
            </a:r>
          </a:p>
          <a:p>
            <a:endParaRPr lang="en-US" sz="1200" dirty="0"/>
          </a:p>
          <a:p>
            <a:pPr marL="342900" indent="-342900">
              <a:buAutoNum type="arabicPeriod"/>
            </a:pPr>
            <a:r>
              <a:rPr lang="en-US" sz="1200" dirty="0"/>
              <a:t>Directions on how you should proceed</a:t>
            </a:r>
          </a:p>
          <a:p>
            <a:pPr marL="342900" indent="-342900">
              <a:buAutoNum type="arabicPeriod"/>
            </a:pPr>
            <a:r>
              <a:rPr lang="en-US" sz="1200" dirty="0"/>
              <a:t>A link to for you to contact the Compliance Team with any questions</a:t>
            </a:r>
          </a:p>
          <a:p>
            <a:pPr marL="342900" indent="-342900">
              <a:buAutoNum type="arabicPeriod"/>
            </a:pPr>
            <a:r>
              <a:rPr lang="en-US" sz="1200" dirty="0"/>
              <a:t>A list of the rejected questions.</a:t>
            </a:r>
          </a:p>
          <a:p>
            <a:pPr marL="342900" indent="-342900">
              <a:buAutoNum type="arabicPeriod"/>
            </a:pPr>
            <a:endParaRPr lang="en-US" sz="1200" dirty="0"/>
          </a:p>
          <a:p>
            <a:r>
              <a:rPr lang="en-US" sz="1200" dirty="0"/>
              <a:t>Please log back into your account, go the “Reps and Certs” tab  and update any responses as necessary.</a:t>
            </a:r>
          </a:p>
          <a:p>
            <a:endParaRPr lang="en-US" sz="1200" dirty="0"/>
          </a:p>
          <a:p>
            <a:r>
              <a:rPr lang="en-US" sz="1200" dirty="0"/>
              <a:t>When you are done, click </a:t>
            </a:r>
            <a:r>
              <a:rPr lang="en-US" sz="1200" dirty="0">
                <a:solidFill>
                  <a:srgbClr val="FF0000"/>
                </a:solidFill>
              </a:rPr>
              <a:t>“Save” </a:t>
            </a:r>
            <a:r>
              <a:rPr lang="en-US" sz="1200" dirty="0"/>
              <a:t>and then </a:t>
            </a:r>
            <a:r>
              <a:rPr lang="en-US" sz="1200" dirty="0">
                <a:solidFill>
                  <a:srgbClr val="FF0000"/>
                </a:solidFill>
              </a:rPr>
              <a:t>“Finalize” </a:t>
            </a:r>
            <a:r>
              <a:rPr lang="en-US" sz="1200" dirty="0"/>
              <a:t>to resubmit.</a:t>
            </a:r>
          </a:p>
          <a:p>
            <a:endParaRPr lang="en-US" sz="1200" dirty="0"/>
          </a:p>
          <a:p>
            <a:r>
              <a:rPr lang="en-US" sz="1200" dirty="0"/>
              <a:t>PLEASE NOTE – you are not required to change your response.  If there are no changes to be made, just click “Save” then “Finalize to resubmit.  A compliance team member may need to follow up with you for an explanation.  Or you can e-mail comments back using the e-mail address provided, if necessary</a:t>
            </a:r>
          </a:p>
        </p:txBody>
      </p:sp>
      <p:pic>
        <p:nvPicPr>
          <p:cNvPr id="3" name="Picture 2">
            <a:extLst>
              <a:ext uri="{FF2B5EF4-FFF2-40B4-BE49-F238E27FC236}">
                <a16:creationId xmlns:a16="http://schemas.microsoft.com/office/drawing/2014/main" id="{BA7F9C2C-46AA-4244-A381-B6676AD7987D}"/>
              </a:ext>
            </a:extLst>
          </p:cNvPr>
          <p:cNvPicPr>
            <a:picLocks noChangeAspect="1"/>
          </p:cNvPicPr>
          <p:nvPr/>
        </p:nvPicPr>
        <p:blipFill>
          <a:blip r:embed="rId3"/>
          <a:stretch>
            <a:fillRect/>
          </a:stretch>
        </p:blipFill>
        <p:spPr>
          <a:xfrm>
            <a:off x="818224" y="1399453"/>
            <a:ext cx="4246628" cy="5260109"/>
          </a:xfrm>
          <a:prstGeom prst="rect">
            <a:avLst/>
          </a:prstGeom>
          <a:ln w="22225">
            <a:solidFill>
              <a:srgbClr val="0070C0"/>
            </a:solidFill>
          </a:ln>
        </p:spPr>
      </p:pic>
      <p:sp>
        <p:nvSpPr>
          <p:cNvPr id="12" name="Rectangle 11">
            <a:extLst>
              <a:ext uri="{FF2B5EF4-FFF2-40B4-BE49-F238E27FC236}">
                <a16:creationId xmlns:a16="http://schemas.microsoft.com/office/drawing/2014/main" id="{14934F19-2259-46DB-87AB-A0418E1A22CD}"/>
              </a:ext>
            </a:extLst>
          </p:cNvPr>
          <p:cNvSpPr/>
          <p:nvPr/>
        </p:nvSpPr>
        <p:spPr>
          <a:xfrm>
            <a:off x="1182255" y="3200801"/>
            <a:ext cx="3676071" cy="1001744"/>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B71A491-F3DF-40D6-91AB-553C465967CE}"/>
              </a:ext>
            </a:extLst>
          </p:cNvPr>
          <p:cNvSpPr/>
          <p:nvPr/>
        </p:nvSpPr>
        <p:spPr>
          <a:xfrm>
            <a:off x="3168073" y="4304146"/>
            <a:ext cx="1348510" cy="286328"/>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B8390EB6-3121-47AA-ADFF-6F56E415608C}"/>
              </a:ext>
            </a:extLst>
          </p:cNvPr>
          <p:cNvSpPr/>
          <p:nvPr/>
        </p:nvSpPr>
        <p:spPr>
          <a:xfrm>
            <a:off x="1011382" y="4645890"/>
            <a:ext cx="3676070" cy="1958109"/>
          </a:xfrm>
          <a:prstGeom prst="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1F5DACCB-C45C-4D46-A151-F8F19D046AF3}"/>
              </a:ext>
            </a:extLst>
          </p:cNvPr>
          <p:cNvSpPr/>
          <p:nvPr/>
        </p:nvSpPr>
        <p:spPr>
          <a:xfrm>
            <a:off x="4687452" y="3099200"/>
            <a:ext cx="335709" cy="30313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16" name="Oval 15">
            <a:extLst>
              <a:ext uri="{FF2B5EF4-FFF2-40B4-BE49-F238E27FC236}">
                <a16:creationId xmlns:a16="http://schemas.microsoft.com/office/drawing/2014/main" id="{E37451A5-3B32-459B-8CDE-E39020E3CDA2}"/>
              </a:ext>
            </a:extLst>
          </p:cNvPr>
          <p:cNvSpPr/>
          <p:nvPr/>
        </p:nvSpPr>
        <p:spPr>
          <a:xfrm>
            <a:off x="4455008" y="4238911"/>
            <a:ext cx="335709" cy="30313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20" name="Oval 19">
            <a:extLst>
              <a:ext uri="{FF2B5EF4-FFF2-40B4-BE49-F238E27FC236}">
                <a16:creationId xmlns:a16="http://schemas.microsoft.com/office/drawing/2014/main" id="{B63BBDA5-BC9E-4D3B-A1E6-687EC52BD192}"/>
              </a:ext>
            </a:extLst>
          </p:cNvPr>
          <p:cNvSpPr/>
          <p:nvPr/>
        </p:nvSpPr>
        <p:spPr>
          <a:xfrm>
            <a:off x="4516583" y="5192190"/>
            <a:ext cx="335709" cy="303130"/>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sp>
        <p:nvSpPr>
          <p:cNvPr id="4" name="Rectangle 3">
            <a:extLst>
              <a:ext uri="{FF2B5EF4-FFF2-40B4-BE49-F238E27FC236}">
                <a16:creationId xmlns:a16="http://schemas.microsoft.com/office/drawing/2014/main" id="{EA27A48E-BD2E-4633-9D3C-2D2BE4DED96B}"/>
              </a:ext>
            </a:extLst>
          </p:cNvPr>
          <p:cNvSpPr/>
          <p:nvPr/>
        </p:nvSpPr>
        <p:spPr>
          <a:xfrm>
            <a:off x="1057562" y="6169891"/>
            <a:ext cx="3505201" cy="311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688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D1CB-82B6-47C7-9DE2-4103BA911889}"/>
              </a:ext>
            </a:extLst>
          </p:cNvPr>
          <p:cNvSpPr>
            <a:spLocks noGrp="1"/>
          </p:cNvSpPr>
          <p:nvPr>
            <p:ph type="title"/>
          </p:nvPr>
        </p:nvSpPr>
        <p:spPr/>
        <p:txBody>
          <a:bodyPr/>
          <a:lstStyle/>
          <a:p>
            <a:r>
              <a:rPr lang="en-US" dirty="0"/>
              <a:t>Chatter</a:t>
            </a:r>
          </a:p>
        </p:txBody>
      </p:sp>
      <p:pic>
        <p:nvPicPr>
          <p:cNvPr id="4" name="Picture 3">
            <a:extLst>
              <a:ext uri="{FF2B5EF4-FFF2-40B4-BE49-F238E27FC236}">
                <a16:creationId xmlns:a16="http://schemas.microsoft.com/office/drawing/2014/main" id="{E61D871A-1E1F-4F74-92DE-74A0228ACC7F}"/>
              </a:ext>
            </a:extLst>
          </p:cNvPr>
          <p:cNvPicPr>
            <a:picLocks noChangeAspect="1"/>
          </p:cNvPicPr>
          <p:nvPr/>
        </p:nvPicPr>
        <p:blipFill rotWithShape="1">
          <a:blip r:embed="rId3"/>
          <a:srcRect l="4822" t="13665" r="3556"/>
          <a:stretch/>
        </p:blipFill>
        <p:spPr>
          <a:xfrm>
            <a:off x="3893140" y="2372029"/>
            <a:ext cx="1915065" cy="1814274"/>
          </a:xfrm>
          <a:prstGeom prst="rect">
            <a:avLst/>
          </a:prstGeom>
          <a:ln w="22225">
            <a:solidFill>
              <a:srgbClr val="0070C0"/>
            </a:solidFill>
          </a:ln>
        </p:spPr>
      </p:pic>
      <p:pic>
        <p:nvPicPr>
          <p:cNvPr id="5" name="Picture 4">
            <a:extLst>
              <a:ext uri="{FF2B5EF4-FFF2-40B4-BE49-F238E27FC236}">
                <a16:creationId xmlns:a16="http://schemas.microsoft.com/office/drawing/2014/main" id="{B0DF1417-4CAF-46DB-8ED1-F8C93106CD58}"/>
              </a:ext>
            </a:extLst>
          </p:cNvPr>
          <p:cNvPicPr>
            <a:picLocks noChangeAspect="1"/>
          </p:cNvPicPr>
          <p:nvPr/>
        </p:nvPicPr>
        <p:blipFill rotWithShape="1">
          <a:blip r:embed="rId4"/>
          <a:srcRect l="4606" t="9824" r="6929"/>
          <a:stretch/>
        </p:blipFill>
        <p:spPr>
          <a:xfrm>
            <a:off x="6921058" y="2396081"/>
            <a:ext cx="1915064" cy="1779296"/>
          </a:xfrm>
          <a:prstGeom prst="rect">
            <a:avLst/>
          </a:prstGeom>
          <a:ln w="22225">
            <a:solidFill>
              <a:srgbClr val="0070C0"/>
            </a:solidFill>
          </a:ln>
        </p:spPr>
      </p:pic>
      <p:pic>
        <p:nvPicPr>
          <p:cNvPr id="6" name="Picture 5">
            <a:extLst>
              <a:ext uri="{FF2B5EF4-FFF2-40B4-BE49-F238E27FC236}">
                <a16:creationId xmlns:a16="http://schemas.microsoft.com/office/drawing/2014/main" id="{F3B1ACC4-9C48-4561-BE47-F12EEBB07E47}"/>
              </a:ext>
            </a:extLst>
          </p:cNvPr>
          <p:cNvPicPr>
            <a:picLocks noChangeAspect="1"/>
          </p:cNvPicPr>
          <p:nvPr/>
        </p:nvPicPr>
        <p:blipFill>
          <a:blip r:embed="rId5"/>
          <a:stretch>
            <a:fillRect/>
          </a:stretch>
        </p:blipFill>
        <p:spPr>
          <a:xfrm>
            <a:off x="9809549" y="2187653"/>
            <a:ext cx="1617006" cy="2952534"/>
          </a:xfrm>
          <a:prstGeom prst="rect">
            <a:avLst/>
          </a:prstGeom>
          <a:ln w="22225">
            <a:solidFill>
              <a:srgbClr val="0070C0"/>
            </a:solidFill>
          </a:ln>
        </p:spPr>
      </p:pic>
      <p:sp>
        <p:nvSpPr>
          <p:cNvPr id="7" name="TextBox 6">
            <a:extLst>
              <a:ext uri="{FF2B5EF4-FFF2-40B4-BE49-F238E27FC236}">
                <a16:creationId xmlns:a16="http://schemas.microsoft.com/office/drawing/2014/main" id="{C29A7AD0-AF6A-498A-A3BC-75C2C8A9DD97}"/>
              </a:ext>
            </a:extLst>
          </p:cNvPr>
          <p:cNvSpPr txBox="1"/>
          <p:nvPr/>
        </p:nvSpPr>
        <p:spPr>
          <a:xfrm>
            <a:off x="981190" y="4552413"/>
            <a:ext cx="2066809" cy="1754326"/>
          </a:xfrm>
          <a:prstGeom prst="rect">
            <a:avLst/>
          </a:prstGeom>
          <a:noFill/>
        </p:spPr>
        <p:txBody>
          <a:bodyPr wrap="square" rtlCol="0">
            <a:spAutoFit/>
          </a:bodyPr>
          <a:lstStyle/>
          <a:p>
            <a:r>
              <a:rPr lang="en-US" sz="1200" dirty="0"/>
              <a:t>On your home page, you will see “Discussion” box.  This is an instant messaging feature that will allow you to communicate with your GD POC. On the GD internal site, this is referred to as “Chatter”</a:t>
            </a:r>
          </a:p>
        </p:txBody>
      </p:sp>
      <p:sp>
        <p:nvSpPr>
          <p:cNvPr id="8" name="TextBox 7">
            <a:extLst>
              <a:ext uri="{FF2B5EF4-FFF2-40B4-BE49-F238E27FC236}">
                <a16:creationId xmlns:a16="http://schemas.microsoft.com/office/drawing/2014/main" id="{3E9DD02A-1A92-4245-9C40-42DFBFFF950C}"/>
              </a:ext>
            </a:extLst>
          </p:cNvPr>
          <p:cNvSpPr txBox="1"/>
          <p:nvPr/>
        </p:nvSpPr>
        <p:spPr>
          <a:xfrm>
            <a:off x="4023792" y="4552413"/>
            <a:ext cx="1784413" cy="1569660"/>
          </a:xfrm>
          <a:prstGeom prst="rect">
            <a:avLst/>
          </a:prstGeom>
          <a:noFill/>
        </p:spPr>
        <p:txBody>
          <a:bodyPr wrap="square" rtlCol="0">
            <a:spAutoFit/>
          </a:bodyPr>
          <a:lstStyle/>
          <a:p>
            <a:r>
              <a:rPr lang="en-US" sz="1200" dirty="0"/>
              <a:t>To “chatter” with your GD POC, type “@” and then start typing the POC’s name.  When their name appears in the drop down, click to select it.</a:t>
            </a:r>
          </a:p>
        </p:txBody>
      </p:sp>
      <p:sp>
        <p:nvSpPr>
          <p:cNvPr id="9" name="TextBox 8">
            <a:extLst>
              <a:ext uri="{FF2B5EF4-FFF2-40B4-BE49-F238E27FC236}">
                <a16:creationId xmlns:a16="http://schemas.microsoft.com/office/drawing/2014/main" id="{016CC55E-8930-442C-B8D4-594DF980C432}"/>
              </a:ext>
            </a:extLst>
          </p:cNvPr>
          <p:cNvSpPr txBox="1"/>
          <p:nvPr/>
        </p:nvSpPr>
        <p:spPr>
          <a:xfrm>
            <a:off x="6986383" y="4552413"/>
            <a:ext cx="1784413" cy="1569660"/>
          </a:xfrm>
          <a:prstGeom prst="rect">
            <a:avLst/>
          </a:prstGeom>
          <a:noFill/>
        </p:spPr>
        <p:txBody>
          <a:bodyPr wrap="square" rtlCol="0">
            <a:spAutoFit/>
          </a:bodyPr>
          <a:lstStyle/>
          <a:p>
            <a:r>
              <a:rPr lang="en-US" sz="1200" dirty="0"/>
              <a:t>Type your message and then click “Share”</a:t>
            </a:r>
          </a:p>
          <a:p>
            <a:endParaRPr lang="en-US" sz="1200" dirty="0"/>
          </a:p>
          <a:p>
            <a:r>
              <a:rPr lang="en-US" sz="1200" dirty="0"/>
              <a:t>Your POC will receive an e-mail that you have sent them a message</a:t>
            </a:r>
          </a:p>
        </p:txBody>
      </p:sp>
      <p:sp>
        <p:nvSpPr>
          <p:cNvPr id="10" name="TextBox 9">
            <a:extLst>
              <a:ext uri="{FF2B5EF4-FFF2-40B4-BE49-F238E27FC236}">
                <a16:creationId xmlns:a16="http://schemas.microsoft.com/office/drawing/2014/main" id="{BA779580-B38C-4429-BB90-FDA44090A119}"/>
              </a:ext>
            </a:extLst>
          </p:cNvPr>
          <p:cNvSpPr txBox="1"/>
          <p:nvPr/>
        </p:nvSpPr>
        <p:spPr>
          <a:xfrm>
            <a:off x="9809549" y="5198743"/>
            <a:ext cx="1990102" cy="1015663"/>
          </a:xfrm>
          <a:prstGeom prst="rect">
            <a:avLst/>
          </a:prstGeom>
          <a:noFill/>
        </p:spPr>
        <p:txBody>
          <a:bodyPr wrap="square" rtlCol="0">
            <a:spAutoFit/>
          </a:bodyPr>
          <a:lstStyle/>
          <a:p>
            <a:r>
              <a:rPr lang="en-US" sz="1200" dirty="0"/>
              <a:t>You will receive an e-mail when they respond, and it will appear in your discussion thread.</a:t>
            </a:r>
          </a:p>
        </p:txBody>
      </p:sp>
      <p:pic>
        <p:nvPicPr>
          <p:cNvPr id="11" name="Picture 10">
            <a:extLst>
              <a:ext uri="{FF2B5EF4-FFF2-40B4-BE49-F238E27FC236}">
                <a16:creationId xmlns:a16="http://schemas.microsoft.com/office/drawing/2014/main" id="{DB1846FF-D48D-4FAD-A0DC-DAC98A49E040}"/>
              </a:ext>
            </a:extLst>
          </p:cNvPr>
          <p:cNvPicPr>
            <a:picLocks noChangeAspect="1"/>
          </p:cNvPicPr>
          <p:nvPr/>
        </p:nvPicPr>
        <p:blipFill>
          <a:blip r:embed="rId6"/>
          <a:stretch>
            <a:fillRect/>
          </a:stretch>
        </p:blipFill>
        <p:spPr>
          <a:xfrm>
            <a:off x="1097655" y="2255017"/>
            <a:ext cx="1915065" cy="2286923"/>
          </a:xfrm>
          <a:prstGeom prst="rect">
            <a:avLst/>
          </a:prstGeom>
          <a:noFill/>
          <a:ln w="22225">
            <a:solidFill>
              <a:srgbClr val="0070C0"/>
            </a:solidFill>
          </a:ln>
        </p:spPr>
      </p:pic>
    </p:spTree>
    <p:custDataLst>
      <p:tags r:id="rId1"/>
    </p:custDataLst>
    <p:extLst>
      <p:ext uri="{BB962C8B-B14F-4D97-AF65-F5344CB8AC3E}">
        <p14:creationId xmlns:p14="http://schemas.microsoft.com/office/powerpoint/2010/main" val="1301429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4B7D-8C16-4708-AEBA-5AF2739E90A1}"/>
              </a:ext>
            </a:extLst>
          </p:cNvPr>
          <p:cNvSpPr>
            <a:spLocks noGrp="1"/>
          </p:cNvSpPr>
          <p:nvPr>
            <p:ph type="title"/>
          </p:nvPr>
        </p:nvSpPr>
        <p:spPr/>
        <p:txBody>
          <a:bodyPr/>
          <a:lstStyle/>
          <a:p>
            <a:r>
              <a:rPr lang="en-US" dirty="0"/>
              <a:t>Questions</a:t>
            </a:r>
          </a:p>
        </p:txBody>
      </p:sp>
      <p:pic>
        <p:nvPicPr>
          <p:cNvPr id="4" name="Picture 3" descr="Knowledge Management Seminar">
            <a:extLst>
              <a:ext uri="{FF2B5EF4-FFF2-40B4-BE49-F238E27FC236}">
                <a16:creationId xmlns:a16="http://schemas.microsoft.com/office/drawing/2014/main" id="{A6FF25DB-8785-4A53-AE1E-D4289A29C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107" y="2352726"/>
            <a:ext cx="3810000" cy="3810000"/>
          </a:xfrm>
          <a:prstGeom prst="rect">
            <a:avLst/>
          </a:prstGeom>
        </p:spPr>
      </p:pic>
      <p:sp>
        <p:nvSpPr>
          <p:cNvPr id="5" name="TextBox 4">
            <a:extLst>
              <a:ext uri="{FF2B5EF4-FFF2-40B4-BE49-F238E27FC236}">
                <a16:creationId xmlns:a16="http://schemas.microsoft.com/office/drawing/2014/main" id="{432B7307-49FD-4527-B916-C5548C541ABD}"/>
              </a:ext>
            </a:extLst>
          </p:cNvPr>
          <p:cNvSpPr txBox="1"/>
          <p:nvPr/>
        </p:nvSpPr>
        <p:spPr>
          <a:xfrm>
            <a:off x="5469107" y="2761671"/>
            <a:ext cx="6197600" cy="2390911"/>
          </a:xfrm>
          <a:prstGeom prst="rect">
            <a:avLst/>
          </a:prstGeom>
          <a:noFill/>
        </p:spPr>
        <p:txBody>
          <a:bodyPr wrap="square" rtlCol="0">
            <a:spAutoFit/>
          </a:bodyPr>
          <a:lstStyle/>
          <a:p>
            <a:r>
              <a:rPr lang="en-US" sz="1867" i="1" dirty="0"/>
              <a:t>If you have any questions, please send and e-mail to </a:t>
            </a:r>
            <a:r>
              <a:rPr lang="en-US" sz="1867" i="1" dirty="0">
                <a:solidFill>
                  <a:schemeClr val="accent1">
                    <a:lumMod val="75000"/>
                  </a:schemeClr>
                </a:solidFill>
                <a:hlinkClick r:id="rId4">
                  <a:extLst>
                    <a:ext uri="{A12FA001-AC4F-418D-AE19-62706E023703}">
                      <ahyp:hlinkClr xmlns:ahyp="http://schemas.microsoft.com/office/drawing/2018/hyperlinkcolor" val="tx"/>
                    </a:ext>
                  </a:extLst>
                </a:hlinkClick>
              </a:rPr>
              <a:t>S360@gd-ms.com</a:t>
            </a:r>
            <a:endParaRPr lang="en-US" sz="1867" i="1" dirty="0">
              <a:solidFill>
                <a:schemeClr val="accent1">
                  <a:lumMod val="75000"/>
                </a:schemeClr>
              </a:solidFill>
            </a:endParaRPr>
          </a:p>
          <a:p>
            <a:endParaRPr lang="en-US" sz="1867" i="1" dirty="0"/>
          </a:p>
          <a:p>
            <a:r>
              <a:rPr lang="en-US" sz="1867" i="1" dirty="0"/>
              <a:t>Please visit our website: </a:t>
            </a:r>
            <a:r>
              <a:rPr lang="en-US" sz="1867" dirty="0">
                <a:solidFill>
                  <a:schemeClr val="accent1">
                    <a:lumMod val="75000"/>
                  </a:schemeClr>
                </a:solidFill>
                <a:hlinkClick r:id="rId5">
                  <a:extLst>
                    <a:ext uri="{A12FA001-AC4F-418D-AE19-62706E023703}">
                      <ahyp:hlinkClr xmlns:ahyp="http://schemas.microsoft.com/office/drawing/2018/hyperlinkcolor" val="tx"/>
                    </a:ext>
                  </a:extLst>
                </a:hlinkClick>
              </a:rPr>
              <a:t>https://gdmissionsystems.com/about-us/suppliers/s360</a:t>
            </a:r>
            <a:endParaRPr lang="en-US" sz="1867" i="1" dirty="0">
              <a:solidFill>
                <a:schemeClr val="accent1">
                  <a:lumMod val="75000"/>
                </a:schemeClr>
              </a:solidFill>
            </a:endParaRPr>
          </a:p>
          <a:p>
            <a:endParaRPr lang="en-US" sz="1867" i="1" dirty="0"/>
          </a:p>
          <a:p>
            <a:r>
              <a:rPr lang="en-US" sz="1867" i="1" dirty="0"/>
              <a:t>Thank you!</a:t>
            </a:r>
          </a:p>
        </p:txBody>
      </p:sp>
    </p:spTree>
    <p:custDataLst>
      <p:tags r:id="rId1"/>
    </p:custDataLst>
    <p:extLst>
      <p:ext uri="{BB962C8B-B14F-4D97-AF65-F5344CB8AC3E}">
        <p14:creationId xmlns:p14="http://schemas.microsoft.com/office/powerpoint/2010/main" val="234593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61" y="473740"/>
            <a:ext cx="10972800" cy="817033"/>
          </a:xfrm>
        </p:spPr>
        <p:txBody>
          <a:bodyPr/>
          <a:lstStyle/>
          <a:p>
            <a:r>
              <a:rPr lang="en-US" dirty="0"/>
              <a:t>Password set-up and logging in</a:t>
            </a:r>
          </a:p>
        </p:txBody>
      </p:sp>
      <p:sp>
        <p:nvSpPr>
          <p:cNvPr id="3" name="Content Placeholder 2"/>
          <p:cNvSpPr>
            <a:spLocks noGrp="1"/>
          </p:cNvSpPr>
          <p:nvPr>
            <p:ph sz="quarter" idx="13"/>
          </p:nvPr>
        </p:nvSpPr>
        <p:spPr>
          <a:xfrm>
            <a:off x="508003" y="2374900"/>
            <a:ext cx="10972800" cy="4368800"/>
          </a:xfrm>
        </p:spPr>
        <p:txBody>
          <a:bodyPr>
            <a:normAutofit/>
          </a:bodyPr>
          <a:lstStyle/>
          <a:p>
            <a:r>
              <a:rPr lang="en-US" sz="2000" dirty="0"/>
              <a:t>When you receive your S360 e-mail invite from Salesforce, it will contain 2 links</a:t>
            </a:r>
          </a:p>
          <a:p>
            <a:pPr lvl="1"/>
            <a:r>
              <a:rPr lang="en-US" sz="1600" dirty="0"/>
              <a:t>One link will be to set up your S360 Password</a:t>
            </a:r>
          </a:p>
          <a:p>
            <a:pPr lvl="1"/>
            <a:r>
              <a:rPr lang="en-US" sz="1600" dirty="0"/>
              <a:t>One link will be for our Supplier 360 page where you can find instructions and a link to the S360 log in page</a:t>
            </a:r>
          </a:p>
          <a:p>
            <a:r>
              <a:rPr lang="en-US" sz="2000" dirty="0"/>
              <a:t>Password requirements are as follows:</a:t>
            </a:r>
          </a:p>
          <a:p>
            <a:pPr lvl="1"/>
            <a:r>
              <a:rPr lang="en-US" sz="1600" dirty="0"/>
              <a:t>8 characters minimum</a:t>
            </a:r>
          </a:p>
          <a:p>
            <a:pPr lvl="1"/>
            <a:r>
              <a:rPr lang="en-US" sz="1600" dirty="0"/>
              <a:t>Must include numbers, upper and lower case letters, and special characters</a:t>
            </a:r>
          </a:p>
          <a:p>
            <a:pPr lvl="1"/>
            <a:r>
              <a:rPr lang="en-US" sz="1600" dirty="0"/>
              <a:t>Password should not  contain the word “Password”</a:t>
            </a:r>
          </a:p>
          <a:p>
            <a:r>
              <a:rPr lang="en-US" sz="2000" dirty="0"/>
              <a:t>Once your password has been created, the login page for the next time you log in will </a:t>
            </a:r>
            <a:r>
              <a:rPr lang="en-US" sz="2000" dirty="0" err="1"/>
              <a:t>be:</a:t>
            </a:r>
            <a:r>
              <a:rPr lang="en-US" sz="1800" u="sng" dirty="0" err="1">
                <a:solidFill>
                  <a:srgbClr val="0563C1"/>
                </a:solidFill>
                <a:effectLst/>
                <a:latin typeface="Calibri" panose="020F0502020204030204" pitchFamily="34" charset="0"/>
                <a:ea typeface="Calibri" panose="020F0502020204030204" pitchFamily="34" charset="0"/>
                <a:hlinkClick r:id="rId3"/>
              </a:rPr>
              <a:t>https</a:t>
            </a:r>
            <a:r>
              <a:rPr lang="en-US" sz="1800" u="sng" dirty="0">
                <a:solidFill>
                  <a:srgbClr val="0563C1"/>
                </a:solidFill>
                <a:effectLst/>
                <a:latin typeface="Calibri" panose="020F0502020204030204" pitchFamily="34" charset="0"/>
                <a:ea typeface="Calibri" panose="020F0502020204030204" pitchFamily="34" charset="0"/>
                <a:hlinkClick r:id="rId3"/>
              </a:rPr>
              <a:t>://gdms.my.site.com/</a:t>
            </a:r>
            <a:r>
              <a:rPr lang="en-US" sz="1800" u="sng" dirty="0" err="1">
                <a:solidFill>
                  <a:srgbClr val="0563C1"/>
                </a:solidFill>
                <a:effectLst/>
                <a:latin typeface="Calibri" panose="020F0502020204030204" pitchFamily="34" charset="0"/>
                <a:ea typeface="Calibri" panose="020F0502020204030204" pitchFamily="34" charset="0"/>
                <a:hlinkClick r:id="rId3"/>
              </a:rPr>
              <a:t>SupplierForce</a:t>
            </a: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52621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61" y="473740"/>
            <a:ext cx="10972800" cy="817033"/>
          </a:xfrm>
        </p:spPr>
        <p:txBody>
          <a:bodyPr/>
          <a:lstStyle/>
          <a:p>
            <a:r>
              <a:rPr lang="en-US" dirty="0"/>
              <a:t>Recommended Browsers</a:t>
            </a:r>
          </a:p>
        </p:txBody>
      </p:sp>
      <p:sp>
        <p:nvSpPr>
          <p:cNvPr id="3" name="Content Placeholder 2"/>
          <p:cNvSpPr>
            <a:spLocks noGrp="1"/>
          </p:cNvSpPr>
          <p:nvPr>
            <p:ph sz="quarter" idx="13"/>
          </p:nvPr>
        </p:nvSpPr>
        <p:spPr>
          <a:xfrm>
            <a:off x="662940" y="3259917"/>
            <a:ext cx="4933881" cy="2002790"/>
          </a:xfrm>
        </p:spPr>
        <p:txBody>
          <a:bodyPr>
            <a:normAutofit fontScale="70000" lnSpcReduction="20000"/>
          </a:bodyPr>
          <a:lstStyle/>
          <a:p>
            <a:r>
              <a:rPr lang="en-US" dirty="0"/>
              <a:t>Supplier 360 works best with the following browsers:</a:t>
            </a:r>
          </a:p>
          <a:p>
            <a:pPr lvl="1"/>
            <a:r>
              <a:rPr lang="en-US" sz="2600" dirty="0"/>
              <a:t>Google Chrome</a:t>
            </a:r>
          </a:p>
          <a:p>
            <a:pPr lvl="1"/>
            <a:r>
              <a:rPr lang="en-US" sz="2600" dirty="0"/>
              <a:t>Microsoft Edge</a:t>
            </a:r>
          </a:p>
          <a:p>
            <a:pPr lvl="1"/>
            <a:r>
              <a:rPr lang="en-US" sz="2600" dirty="0"/>
              <a:t>Mozilla Firefox</a:t>
            </a:r>
          </a:p>
          <a:p>
            <a:pPr marL="0" indent="0">
              <a:buNone/>
            </a:pPr>
            <a:r>
              <a:rPr lang="en-US" sz="2000" dirty="0"/>
              <a:t>	</a:t>
            </a:r>
            <a:endParaRPr lang="en-US" dirty="0"/>
          </a:p>
          <a:p>
            <a:pPr marL="0" indent="0">
              <a:buNone/>
            </a:pPr>
            <a:endParaRPr lang="en-US" dirty="0"/>
          </a:p>
        </p:txBody>
      </p:sp>
      <p:pic>
        <p:nvPicPr>
          <p:cNvPr id="5" name="Picture 4">
            <a:extLst>
              <a:ext uri="{FF2B5EF4-FFF2-40B4-BE49-F238E27FC236}">
                <a16:creationId xmlns:a16="http://schemas.microsoft.com/office/drawing/2014/main" id="{88081A6E-B923-4922-8DCE-EB89EE421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654" y="2527144"/>
            <a:ext cx="2275608" cy="1232877"/>
          </a:xfrm>
          <a:prstGeom prst="rect">
            <a:avLst/>
          </a:prstGeom>
        </p:spPr>
      </p:pic>
      <p:pic>
        <p:nvPicPr>
          <p:cNvPr id="6" name="Picture 5">
            <a:extLst>
              <a:ext uri="{FF2B5EF4-FFF2-40B4-BE49-F238E27FC236}">
                <a16:creationId xmlns:a16="http://schemas.microsoft.com/office/drawing/2014/main" id="{01A745AC-3964-4BD7-8D60-D30946AA8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866" y="3259917"/>
            <a:ext cx="2079897" cy="1247938"/>
          </a:xfrm>
          <a:prstGeom prst="rect">
            <a:avLst/>
          </a:prstGeom>
        </p:spPr>
      </p:pic>
      <p:pic>
        <p:nvPicPr>
          <p:cNvPr id="7" name="Picture 6">
            <a:extLst>
              <a:ext uri="{FF2B5EF4-FFF2-40B4-BE49-F238E27FC236}">
                <a16:creationId xmlns:a16="http://schemas.microsoft.com/office/drawing/2014/main" id="{5DF49E21-C1A6-41A4-9CCF-D313498BF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1468" y="4507855"/>
            <a:ext cx="2195608" cy="1181772"/>
          </a:xfrm>
          <a:prstGeom prst="rect">
            <a:avLst/>
          </a:prstGeom>
        </p:spPr>
      </p:pic>
    </p:spTree>
    <p:custDataLst>
      <p:tags r:id="rId1"/>
    </p:custDataLst>
    <p:extLst>
      <p:ext uri="{BB962C8B-B14F-4D97-AF65-F5344CB8AC3E}">
        <p14:creationId xmlns:p14="http://schemas.microsoft.com/office/powerpoint/2010/main" val="320365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42C795-3660-745C-243F-F9DCBD7F7288}"/>
              </a:ext>
            </a:extLst>
          </p:cNvPr>
          <p:cNvPicPr>
            <a:picLocks noChangeAspect="1"/>
          </p:cNvPicPr>
          <p:nvPr/>
        </p:nvPicPr>
        <p:blipFill>
          <a:blip r:embed="rId3"/>
          <a:stretch>
            <a:fillRect/>
          </a:stretch>
        </p:blipFill>
        <p:spPr>
          <a:xfrm>
            <a:off x="326849" y="2109549"/>
            <a:ext cx="7337795" cy="3997833"/>
          </a:xfrm>
          <a:prstGeom prst="rect">
            <a:avLst/>
          </a:prstGeom>
          <a:ln w="25400">
            <a:solidFill>
              <a:schemeClr val="accent4"/>
            </a:solidFill>
          </a:ln>
        </p:spPr>
      </p:pic>
      <p:sp>
        <p:nvSpPr>
          <p:cNvPr id="17" name="Title 16"/>
          <p:cNvSpPr>
            <a:spLocks noGrp="1"/>
          </p:cNvSpPr>
          <p:nvPr>
            <p:ph type="title"/>
          </p:nvPr>
        </p:nvSpPr>
        <p:spPr>
          <a:xfrm>
            <a:off x="508003" y="255178"/>
            <a:ext cx="10972800" cy="817033"/>
          </a:xfrm>
        </p:spPr>
        <p:txBody>
          <a:bodyPr/>
          <a:lstStyle/>
          <a:p>
            <a:r>
              <a:rPr lang="en-US" dirty="0"/>
              <a:t>Supplier Homepage</a:t>
            </a:r>
          </a:p>
        </p:txBody>
      </p:sp>
      <p:sp>
        <p:nvSpPr>
          <p:cNvPr id="3" name="TextBox 2"/>
          <p:cNvSpPr txBox="1"/>
          <p:nvPr/>
        </p:nvSpPr>
        <p:spPr>
          <a:xfrm>
            <a:off x="7664644" y="2109549"/>
            <a:ext cx="4374534" cy="3908762"/>
          </a:xfrm>
          <a:prstGeom prst="rect">
            <a:avLst/>
          </a:prstGeom>
          <a:noFill/>
        </p:spPr>
        <p:txBody>
          <a:bodyPr wrap="square" rtlCol="0">
            <a:spAutoFit/>
          </a:bodyPr>
          <a:lstStyle/>
          <a:p>
            <a:endParaRPr lang="en-US" sz="1600" dirty="0"/>
          </a:p>
          <a:p>
            <a:r>
              <a:rPr lang="en-US" sz="1400" dirty="0"/>
              <a:t>When you log into S360, you will be brought to your Supplier Homepage.  On this page you will find:</a:t>
            </a:r>
          </a:p>
          <a:p>
            <a:pPr marL="304792" indent="-304792">
              <a:buAutoNum type="arabicPeriod"/>
            </a:pPr>
            <a:r>
              <a:rPr lang="en-US" sz="1400" dirty="0"/>
              <a:t>Links to the following tabs where you will provide info as required</a:t>
            </a:r>
          </a:p>
          <a:p>
            <a:pPr marL="914377" lvl="1" indent="-304792">
              <a:buFont typeface="Arial" panose="020B0604020202020204" pitchFamily="34" charset="0"/>
              <a:buChar char="•"/>
            </a:pPr>
            <a:r>
              <a:rPr lang="en-US" sz="1200" dirty="0"/>
              <a:t>Onboarding (Your company’s information)</a:t>
            </a:r>
          </a:p>
          <a:p>
            <a:pPr marL="914377" lvl="1" indent="-304792">
              <a:buFont typeface="Arial" panose="020B0604020202020204" pitchFamily="34" charset="0"/>
              <a:buChar char="•"/>
            </a:pPr>
            <a:r>
              <a:rPr lang="en-US" sz="1200" dirty="0"/>
              <a:t>Reps and Certs</a:t>
            </a:r>
          </a:p>
          <a:p>
            <a:pPr marL="914377" lvl="1" indent="-304792">
              <a:buFont typeface="Arial" panose="020B0604020202020204" pitchFamily="34" charset="0"/>
              <a:buChar char="•"/>
            </a:pPr>
            <a:r>
              <a:rPr lang="en-US" sz="1200" dirty="0">
                <a:solidFill>
                  <a:schemeClr val="accent1">
                    <a:lumMod val="75000"/>
                  </a:schemeClr>
                </a:solidFill>
                <a:hlinkClick r:id="rId4">
                  <a:extLst>
                    <a:ext uri="{A12FA001-AC4F-418D-AE19-62706E023703}">
                      <ahyp:hlinkClr xmlns:ahyp="http://schemas.microsoft.com/office/drawing/2018/hyperlinkcolor" val="tx"/>
                    </a:ext>
                  </a:extLst>
                </a:hlinkClick>
              </a:rPr>
              <a:t>Cases </a:t>
            </a:r>
            <a:r>
              <a:rPr lang="en-US" sz="1200" dirty="0"/>
              <a:t>– Used for corrective action requests</a:t>
            </a:r>
          </a:p>
          <a:p>
            <a:pPr marL="914377" lvl="1" indent="-304792">
              <a:buFont typeface="Arial" panose="020B0604020202020204" pitchFamily="34" charset="0"/>
              <a:buChar char="•"/>
            </a:pPr>
            <a:r>
              <a:rPr lang="en-US" sz="1200" dirty="0"/>
              <a:t>Survey</a:t>
            </a:r>
          </a:p>
          <a:p>
            <a:pPr marL="914377" lvl="1" indent="-304792">
              <a:buFont typeface="Arial" panose="020B0604020202020204" pitchFamily="34" charset="0"/>
              <a:buChar char="•"/>
            </a:pPr>
            <a:r>
              <a:rPr lang="en-US" sz="1200" dirty="0">
                <a:solidFill>
                  <a:schemeClr val="accent1">
                    <a:lumMod val="75000"/>
                  </a:schemeClr>
                </a:solidFill>
                <a:hlinkClick r:id="rId5">
                  <a:extLst>
                    <a:ext uri="{A12FA001-AC4F-418D-AE19-62706E023703}">
                      <ahyp:hlinkClr xmlns:ahyp="http://schemas.microsoft.com/office/drawing/2018/hyperlinkcolor" val="tx"/>
                    </a:ext>
                  </a:extLst>
                </a:hlinkClick>
              </a:rPr>
              <a:t>Request for Quote</a:t>
            </a:r>
            <a:endParaRPr lang="en-US" sz="1200" dirty="0">
              <a:solidFill>
                <a:schemeClr val="accent1">
                  <a:lumMod val="75000"/>
                </a:schemeClr>
              </a:solidFill>
            </a:endParaRPr>
          </a:p>
          <a:p>
            <a:pPr marL="304792" indent="-304792">
              <a:buAutoNum type="arabicPeriod"/>
            </a:pPr>
            <a:r>
              <a:rPr lang="en-US" sz="1400" dirty="0"/>
              <a:t>“Helpful Links” to Training, Cybersecurity information and the e-mail address for our S360 support.	</a:t>
            </a:r>
          </a:p>
          <a:p>
            <a:pPr marL="304792" indent="-304792">
              <a:buAutoNum type="arabicPeriod"/>
            </a:pPr>
            <a:r>
              <a:rPr lang="en-US" sz="1400" dirty="0"/>
              <a:t>“Discussions” chat window where you can chatter and with your GD points of contact</a:t>
            </a:r>
            <a:r>
              <a:rPr lang="en-US" sz="1600" dirty="0"/>
              <a:t>.</a:t>
            </a:r>
          </a:p>
          <a:p>
            <a:pPr marL="304792" indent="-304792">
              <a:buAutoNum type="arabicPeriod"/>
            </a:pPr>
            <a:r>
              <a:rPr lang="en-US" sz="1400" dirty="0"/>
              <a:t>Announcements</a:t>
            </a:r>
          </a:p>
          <a:p>
            <a:pPr marL="304792" indent="-304792">
              <a:buAutoNum type="arabicPeriod"/>
            </a:pPr>
            <a:endParaRPr lang="en-US" sz="1600" dirty="0"/>
          </a:p>
        </p:txBody>
      </p:sp>
      <p:sp>
        <p:nvSpPr>
          <p:cNvPr id="13" name="Oval 12">
            <a:extLst>
              <a:ext uri="{FF2B5EF4-FFF2-40B4-BE49-F238E27FC236}">
                <a16:creationId xmlns:a16="http://schemas.microsoft.com/office/drawing/2014/main" id="{CE065BE9-3428-4E45-B8CE-F15D8E4EBA7B}"/>
              </a:ext>
            </a:extLst>
          </p:cNvPr>
          <p:cNvSpPr/>
          <p:nvPr/>
        </p:nvSpPr>
        <p:spPr>
          <a:xfrm>
            <a:off x="5938533" y="2109549"/>
            <a:ext cx="314933" cy="31934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1</a:t>
            </a:r>
          </a:p>
        </p:txBody>
      </p:sp>
      <p:sp>
        <p:nvSpPr>
          <p:cNvPr id="14" name="Oval 13">
            <a:extLst>
              <a:ext uri="{FF2B5EF4-FFF2-40B4-BE49-F238E27FC236}">
                <a16:creationId xmlns:a16="http://schemas.microsoft.com/office/drawing/2014/main" id="{8E5DC85B-3A1F-4014-AD6A-896DBB89F63B}"/>
              </a:ext>
            </a:extLst>
          </p:cNvPr>
          <p:cNvSpPr/>
          <p:nvPr/>
        </p:nvSpPr>
        <p:spPr>
          <a:xfrm>
            <a:off x="2139816" y="3269328"/>
            <a:ext cx="314933" cy="31934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2</a:t>
            </a:r>
          </a:p>
        </p:txBody>
      </p:sp>
      <p:sp>
        <p:nvSpPr>
          <p:cNvPr id="16" name="Oval 15">
            <a:extLst>
              <a:ext uri="{FF2B5EF4-FFF2-40B4-BE49-F238E27FC236}">
                <a16:creationId xmlns:a16="http://schemas.microsoft.com/office/drawing/2014/main" id="{167E448C-51AF-408A-9D89-B05359789B27}"/>
              </a:ext>
            </a:extLst>
          </p:cNvPr>
          <p:cNvSpPr/>
          <p:nvPr/>
        </p:nvSpPr>
        <p:spPr>
          <a:xfrm>
            <a:off x="2680980" y="5093900"/>
            <a:ext cx="314933" cy="31934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4</a:t>
            </a:r>
          </a:p>
        </p:txBody>
      </p:sp>
      <p:sp>
        <p:nvSpPr>
          <p:cNvPr id="19" name="Oval 18">
            <a:extLst>
              <a:ext uri="{FF2B5EF4-FFF2-40B4-BE49-F238E27FC236}">
                <a16:creationId xmlns:a16="http://schemas.microsoft.com/office/drawing/2014/main" id="{71666851-82FC-4131-B7F9-EF376BB82158}"/>
              </a:ext>
            </a:extLst>
          </p:cNvPr>
          <p:cNvSpPr/>
          <p:nvPr/>
        </p:nvSpPr>
        <p:spPr>
          <a:xfrm>
            <a:off x="6801589" y="5092375"/>
            <a:ext cx="314933" cy="319343"/>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3</a:t>
            </a:r>
          </a:p>
        </p:txBody>
      </p:sp>
      <p:pic>
        <p:nvPicPr>
          <p:cNvPr id="20" name="Picture 19">
            <a:extLst>
              <a:ext uri="{FF2B5EF4-FFF2-40B4-BE49-F238E27FC236}">
                <a16:creationId xmlns:a16="http://schemas.microsoft.com/office/drawing/2014/main" id="{2D3F1D1B-D258-43AE-90AA-0261AA8E6C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293257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F7B2-FB41-5222-E5F7-E79A9ECFF4F2}"/>
              </a:ext>
            </a:extLst>
          </p:cNvPr>
          <p:cNvSpPr>
            <a:spLocks noGrp="1"/>
          </p:cNvSpPr>
          <p:nvPr>
            <p:ph type="title"/>
          </p:nvPr>
        </p:nvSpPr>
        <p:spPr/>
        <p:txBody>
          <a:bodyPr/>
          <a:lstStyle/>
          <a:p>
            <a:r>
              <a:rPr lang="en-US" dirty="0"/>
              <a:t>Lite vs Full Onboarding</a:t>
            </a:r>
          </a:p>
        </p:txBody>
      </p:sp>
      <p:sp>
        <p:nvSpPr>
          <p:cNvPr id="3" name="Content Placeholder 2">
            <a:extLst>
              <a:ext uri="{FF2B5EF4-FFF2-40B4-BE49-F238E27FC236}">
                <a16:creationId xmlns:a16="http://schemas.microsoft.com/office/drawing/2014/main" id="{FDA910E5-EB29-E40D-D904-9FB0FC0E1061}"/>
              </a:ext>
            </a:extLst>
          </p:cNvPr>
          <p:cNvSpPr>
            <a:spLocks noGrp="1"/>
          </p:cNvSpPr>
          <p:nvPr>
            <p:ph sz="quarter" idx="13"/>
          </p:nvPr>
        </p:nvSpPr>
        <p:spPr>
          <a:xfrm>
            <a:off x="609600" y="2194560"/>
            <a:ext cx="10972800" cy="3368040"/>
          </a:xfrm>
        </p:spPr>
        <p:txBody>
          <a:bodyPr>
            <a:normAutofit/>
          </a:bodyPr>
          <a:lstStyle/>
          <a:p>
            <a:r>
              <a:rPr lang="en-US" sz="1800" dirty="0"/>
              <a:t>We have 2 types of Onboarding:</a:t>
            </a:r>
          </a:p>
          <a:p>
            <a:pPr lvl="1"/>
            <a:r>
              <a:rPr lang="en-US" sz="1600" dirty="0"/>
              <a:t>Lite Onboarding – for Suppliers we wish to send Request for Quotes or Request for Information to, but are not yet required to go through the full GDMS approval process.</a:t>
            </a:r>
          </a:p>
          <a:p>
            <a:pPr lvl="2">
              <a:buFont typeface="Wingdings" panose="05000000000000000000" pitchFamily="2" charset="2"/>
              <a:buChar char="§"/>
            </a:pPr>
            <a:r>
              <a:rPr lang="en-US" sz="1400" dirty="0"/>
              <a:t>Lite Onboarded Suppliers may be asked to go through the full approval process at a later date, if selected for a purchase order/proposal effort.</a:t>
            </a:r>
          </a:p>
          <a:p>
            <a:pPr lvl="1"/>
            <a:r>
              <a:rPr lang="en-US" sz="1600" dirty="0"/>
              <a:t>Full  Onboarding – For Suppliers we will be issuing orders to which requires additional account details and our full approval process</a:t>
            </a:r>
          </a:p>
        </p:txBody>
      </p:sp>
    </p:spTree>
    <p:extLst>
      <p:ext uri="{BB962C8B-B14F-4D97-AF65-F5344CB8AC3E}">
        <p14:creationId xmlns:p14="http://schemas.microsoft.com/office/powerpoint/2010/main" val="18795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39F6-85BB-F163-989E-04E20649DCA9}"/>
              </a:ext>
            </a:extLst>
          </p:cNvPr>
          <p:cNvSpPr>
            <a:spLocks noGrp="1"/>
          </p:cNvSpPr>
          <p:nvPr>
            <p:ph type="title"/>
          </p:nvPr>
        </p:nvSpPr>
        <p:spPr/>
        <p:txBody>
          <a:bodyPr/>
          <a:lstStyle/>
          <a:p>
            <a:r>
              <a:rPr lang="en-US" dirty="0"/>
              <a:t>Lite Onboarding</a:t>
            </a:r>
          </a:p>
        </p:txBody>
      </p:sp>
      <p:sp>
        <p:nvSpPr>
          <p:cNvPr id="3" name="Content Placeholder 2">
            <a:extLst>
              <a:ext uri="{FF2B5EF4-FFF2-40B4-BE49-F238E27FC236}">
                <a16:creationId xmlns:a16="http://schemas.microsoft.com/office/drawing/2014/main" id="{2CE0A8FB-74BE-A41F-0899-C93F79BB44A2}"/>
              </a:ext>
            </a:extLst>
          </p:cNvPr>
          <p:cNvSpPr>
            <a:spLocks noGrp="1"/>
          </p:cNvSpPr>
          <p:nvPr>
            <p:ph sz="quarter" idx="13"/>
          </p:nvPr>
        </p:nvSpPr>
        <p:spPr>
          <a:xfrm>
            <a:off x="6705600" y="2389632"/>
            <a:ext cx="4876800" cy="3172968"/>
          </a:xfrm>
        </p:spPr>
        <p:txBody>
          <a:bodyPr>
            <a:normAutofit fontScale="92500" lnSpcReduction="20000"/>
          </a:bodyPr>
          <a:lstStyle/>
          <a:p>
            <a:r>
              <a:rPr lang="en-US" sz="1800" dirty="0"/>
              <a:t>If you are being asked to Lite Onboard, you will see only 3 Tabs in the onboarding section:</a:t>
            </a:r>
          </a:p>
          <a:p>
            <a:pPr lvl="1"/>
            <a:r>
              <a:rPr lang="en-US" sz="1600" dirty="0"/>
              <a:t>Account</a:t>
            </a:r>
          </a:p>
          <a:p>
            <a:pPr lvl="1"/>
            <a:r>
              <a:rPr lang="en-US" sz="1600" dirty="0"/>
              <a:t>Contracts</a:t>
            </a:r>
          </a:p>
          <a:p>
            <a:pPr lvl="1"/>
            <a:r>
              <a:rPr lang="en-US" sz="1600" dirty="0"/>
              <a:t>Attachments</a:t>
            </a:r>
          </a:p>
          <a:p>
            <a:r>
              <a:rPr lang="en-US" sz="1800" dirty="0"/>
              <a:t>If you see more than three tabs, you are being asked to complete a full onboarding which will require approval.  Skip to slide </a:t>
            </a:r>
            <a:r>
              <a:rPr lang="en-US" sz="1800" dirty="0">
                <a:solidFill>
                  <a:schemeClr val="accent1">
                    <a:lumMod val="75000"/>
                  </a:schemeClr>
                </a:solidFill>
                <a:hlinkClick r:id="rId2" action="ppaction://hlinksldjump">
                  <a:extLst>
                    <a:ext uri="{A12FA001-AC4F-418D-AE19-62706E023703}">
                      <ahyp:hlinkClr xmlns:ahyp="http://schemas.microsoft.com/office/drawing/2018/hyperlinkcolor" val="tx"/>
                    </a:ext>
                  </a:extLst>
                </a:hlinkClick>
              </a:rPr>
              <a:t>11</a:t>
            </a:r>
            <a:r>
              <a:rPr lang="en-US" sz="1800" dirty="0"/>
              <a:t> for instructions.</a:t>
            </a:r>
          </a:p>
          <a:p>
            <a:r>
              <a:rPr lang="en-US" sz="1800" dirty="0"/>
              <a:t>To view each section, click the arrow to the left of each section</a:t>
            </a:r>
          </a:p>
        </p:txBody>
      </p:sp>
      <p:pic>
        <p:nvPicPr>
          <p:cNvPr id="5" name="Picture 4">
            <a:extLst>
              <a:ext uri="{FF2B5EF4-FFF2-40B4-BE49-F238E27FC236}">
                <a16:creationId xmlns:a16="http://schemas.microsoft.com/office/drawing/2014/main" id="{2B47E9B2-26B3-F6ED-200E-1651BAF8E840}"/>
              </a:ext>
            </a:extLst>
          </p:cNvPr>
          <p:cNvPicPr>
            <a:picLocks noChangeAspect="1"/>
          </p:cNvPicPr>
          <p:nvPr/>
        </p:nvPicPr>
        <p:blipFill>
          <a:blip r:embed="rId3"/>
          <a:stretch>
            <a:fillRect/>
          </a:stretch>
        </p:blipFill>
        <p:spPr>
          <a:xfrm>
            <a:off x="792020" y="2555594"/>
            <a:ext cx="5303980" cy="3551228"/>
          </a:xfrm>
          <a:prstGeom prst="rect">
            <a:avLst/>
          </a:prstGeom>
        </p:spPr>
      </p:pic>
      <p:sp>
        <p:nvSpPr>
          <p:cNvPr id="6" name="Rectangle 5">
            <a:extLst>
              <a:ext uri="{FF2B5EF4-FFF2-40B4-BE49-F238E27FC236}">
                <a16:creationId xmlns:a16="http://schemas.microsoft.com/office/drawing/2014/main" id="{ADCE155C-9149-950D-9043-DB8E39CFFC43}"/>
              </a:ext>
            </a:extLst>
          </p:cNvPr>
          <p:cNvSpPr/>
          <p:nvPr/>
        </p:nvSpPr>
        <p:spPr>
          <a:xfrm>
            <a:off x="792020" y="3631223"/>
            <a:ext cx="219095" cy="193137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48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36589D-BF66-D8F9-1EA2-10531FCE3CF4}"/>
              </a:ext>
            </a:extLst>
          </p:cNvPr>
          <p:cNvPicPr>
            <a:picLocks noChangeAspect="1"/>
          </p:cNvPicPr>
          <p:nvPr/>
        </p:nvPicPr>
        <p:blipFill>
          <a:blip r:embed="rId3"/>
          <a:stretch>
            <a:fillRect/>
          </a:stretch>
        </p:blipFill>
        <p:spPr>
          <a:xfrm>
            <a:off x="422537" y="2337091"/>
            <a:ext cx="6412713" cy="3689614"/>
          </a:xfrm>
          <a:prstGeom prst="rect">
            <a:avLst/>
          </a:prstGeom>
          <a:ln w="22225">
            <a:solidFill>
              <a:srgbClr val="0070C0">
                <a:alpha val="99000"/>
              </a:srgbClr>
            </a:solidFill>
          </a:ln>
        </p:spPr>
      </p:pic>
      <p:sp>
        <p:nvSpPr>
          <p:cNvPr id="17" name="Title 16"/>
          <p:cNvSpPr>
            <a:spLocks noGrp="1"/>
          </p:cNvSpPr>
          <p:nvPr>
            <p:ph type="title"/>
          </p:nvPr>
        </p:nvSpPr>
        <p:spPr>
          <a:xfrm>
            <a:off x="609600" y="469667"/>
            <a:ext cx="10972800" cy="817033"/>
          </a:xfrm>
        </p:spPr>
        <p:txBody>
          <a:bodyPr/>
          <a:lstStyle/>
          <a:p>
            <a:r>
              <a:rPr lang="en-US" dirty="0"/>
              <a:t>Account Tab –Lite Onboarding</a:t>
            </a:r>
          </a:p>
        </p:txBody>
      </p:sp>
      <p:sp>
        <p:nvSpPr>
          <p:cNvPr id="3" name="TextBox 2"/>
          <p:cNvSpPr txBox="1"/>
          <p:nvPr/>
        </p:nvSpPr>
        <p:spPr>
          <a:xfrm>
            <a:off x="6860393" y="2211142"/>
            <a:ext cx="5121627" cy="3339376"/>
          </a:xfrm>
          <a:prstGeom prst="rect">
            <a:avLst/>
          </a:prstGeom>
          <a:noFill/>
        </p:spPr>
        <p:txBody>
          <a:bodyPr wrap="square" rtlCol="0">
            <a:spAutoFit/>
          </a:bodyPr>
          <a:lstStyle/>
          <a:p>
            <a:endParaRPr lang="en-US" sz="1600" dirty="0"/>
          </a:p>
          <a:p>
            <a:pPr marL="342900" indent="-342900">
              <a:spcAft>
                <a:spcPts val="600"/>
              </a:spcAft>
              <a:buAutoNum type="arabicPeriod"/>
            </a:pPr>
            <a:r>
              <a:rPr lang="en-US" sz="1200" dirty="0"/>
              <a:t>To Start entering your information on the Account Tab, click any pencil icon on the screen.  This will open  the fields for editing</a:t>
            </a:r>
          </a:p>
          <a:p>
            <a:pPr marL="342900" indent="-342900">
              <a:spcAft>
                <a:spcPts val="600"/>
              </a:spcAft>
              <a:buAutoNum type="arabicPeriod"/>
            </a:pPr>
            <a:r>
              <a:rPr lang="en-US" sz="1200" dirty="0"/>
              <a:t>Fields with an asterisk are required.  But you should answer all other questions that are applicable. When you have completed all required fields hit </a:t>
            </a:r>
            <a:r>
              <a:rPr lang="en-US" sz="1200" b="1" dirty="0"/>
              <a:t>“Save”</a:t>
            </a:r>
          </a:p>
          <a:p>
            <a:pPr marL="342900" indent="-342900">
              <a:spcAft>
                <a:spcPts val="600"/>
              </a:spcAft>
              <a:buAutoNum type="arabicPeriod"/>
            </a:pPr>
            <a:r>
              <a:rPr lang="en-US" sz="1200" dirty="0"/>
              <a:t>If you select “yes” to the question “Do you have a Parent or Holding Company” there are additional required fields that you need complete in order to save.  These fields are at the bottom of the page and are marked with a double asterisk.</a:t>
            </a:r>
          </a:p>
          <a:p>
            <a:pPr marL="800100" lvl="1" indent="-342900">
              <a:spcAft>
                <a:spcPts val="600"/>
              </a:spcAft>
              <a:buFont typeface="Arial" panose="020B0604020202020204" pitchFamily="34" charset="0"/>
              <a:buChar char="•"/>
            </a:pPr>
            <a:r>
              <a:rPr lang="en-US" sz="1200" dirty="0"/>
              <a:t> </a:t>
            </a:r>
            <a:r>
              <a:rPr lang="en-US" sz="1200" dirty="0">
                <a:solidFill>
                  <a:srgbClr val="FF0000"/>
                </a:solidFill>
              </a:rPr>
              <a:t>If you do not have the information to complete these fields but want to be able to enter and save other information on this tab, leave this field as “NONE” until you have the necessary data.  This will allow you to save the other information</a:t>
            </a:r>
          </a:p>
        </p:txBody>
      </p:sp>
      <p:sp>
        <p:nvSpPr>
          <p:cNvPr id="15" name="Rectangle 14">
            <a:extLst>
              <a:ext uri="{FF2B5EF4-FFF2-40B4-BE49-F238E27FC236}">
                <a16:creationId xmlns:a16="http://schemas.microsoft.com/office/drawing/2014/main" id="{9C349960-03EE-4753-9DA5-F46A91A839D3}"/>
              </a:ext>
            </a:extLst>
          </p:cNvPr>
          <p:cNvSpPr/>
          <p:nvPr/>
        </p:nvSpPr>
        <p:spPr>
          <a:xfrm>
            <a:off x="3140074" y="3531056"/>
            <a:ext cx="395111" cy="340908"/>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778C15-E73C-4DBA-A394-FB0C252F929B}"/>
              </a:ext>
            </a:extLst>
          </p:cNvPr>
          <p:cNvSpPr/>
          <p:nvPr/>
        </p:nvSpPr>
        <p:spPr>
          <a:xfrm>
            <a:off x="466416" y="4170286"/>
            <a:ext cx="1043133" cy="394530"/>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0EEAD3-0713-4C88-94B7-AC5303654C8A}"/>
              </a:ext>
            </a:extLst>
          </p:cNvPr>
          <p:cNvSpPr/>
          <p:nvPr/>
        </p:nvSpPr>
        <p:spPr>
          <a:xfrm>
            <a:off x="3449782" y="4650149"/>
            <a:ext cx="1981434" cy="478239"/>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74F8A6B-BBB5-44A1-A4D4-CA894730B19C}"/>
              </a:ext>
            </a:extLst>
          </p:cNvPr>
          <p:cNvSpPr/>
          <p:nvPr/>
        </p:nvSpPr>
        <p:spPr>
          <a:xfrm>
            <a:off x="3424641" y="3201189"/>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1</a:t>
            </a:r>
          </a:p>
        </p:txBody>
      </p:sp>
      <p:sp>
        <p:nvSpPr>
          <p:cNvPr id="24" name="Oval 23">
            <a:extLst>
              <a:ext uri="{FF2B5EF4-FFF2-40B4-BE49-F238E27FC236}">
                <a16:creationId xmlns:a16="http://schemas.microsoft.com/office/drawing/2014/main" id="{53612F68-54E5-4DAE-AFAE-5F681150D9BD}"/>
              </a:ext>
            </a:extLst>
          </p:cNvPr>
          <p:cNvSpPr/>
          <p:nvPr/>
        </p:nvSpPr>
        <p:spPr>
          <a:xfrm>
            <a:off x="1346495" y="3996246"/>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a:t>
            </a:r>
          </a:p>
        </p:txBody>
      </p:sp>
      <p:sp>
        <p:nvSpPr>
          <p:cNvPr id="25" name="Oval 24">
            <a:extLst>
              <a:ext uri="{FF2B5EF4-FFF2-40B4-BE49-F238E27FC236}">
                <a16:creationId xmlns:a16="http://schemas.microsoft.com/office/drawing/2014/main" id="{90092258-6713-4C28-985C-E679E27B31A8}"/>
              </a:ext>
            </a:extLst>
          </p:cNvPr>
          <p:cNvSpPr/>
          <p:nvPr/>
        </p:nvSpPr>
        <p:spPr>
          <a:xfrm>
            <a:off x="5339913" y="4337005"/>
            <a:ext cx="408507" cy="371305"/>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pic>
        <p:nvPicPr>
          <p:cNvPr id="26" name="Picture 25">
            <a:extLst>
              <a:ext uri="{FF2B5EF4-FFF2-40B4-BE49-F238E27FC236}">
                <a16:creationId xmlns:a16="http://schemas.microsoft.com/office/drawing/2014/main" id="{EEA6023E-60A3-4A55-92C3-F3A4FCC8F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623" y="6131566"/>
            <a:ext cx="3069837" cy="451266"/>
          </a:xfrm>
          <a:prstGeom prst="rect">
            <a:avLst/>
          </a:prstGeom>
        </p:spPr>
      </p:pic>
    </p:spTree>
    <p:custDataLst>
      <p:tags r:id="rId1"/>
    </p:custDataLst>
    <p:extLst>
      <p:ext uri="{BB962C8B-B14F-4D97-AF65-F5344CB8AC3E}">
        <p14:creationId xmlns:p14="http://schemas.microsoft.com/office/powerpoint/2010/main" val="4027802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ON BOARDROOM" val="2wa52k4A"/>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1356</TotalTime>
  <Words>3184</Words>
  <Application>Microsoft Office PowerPoint</Application>
  <PresentationFormat>Widescreen</PresentationFormat>
  <Paragraphs>301</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Wingdings</vt:lpstr>
      <vt:lpstr>Wingdings 3</vt:lpstr>
      <vt:lpstr>Ion Boardroom</vt:lpstr>
      <vt:lpstr>Supplier 360 Instructions</vt:lpstr>
      <vt:lpstr>Table of Contents</vt:lpstr>
      <vt:lpstr>Welcome to Supplier 360!</vt:lpstr>
      <vt:lpstr>Password set-up and logging in</vt:lpstr>
      <vt:lpstr>Recommended Browsers</vt:lpstr>
      <vt:lpstr>Supplier Homepage</vt:lpstr>
      <vt:lpstr>Lite vs Full Onboarding</vt:lpstr>
      <vt:lpstr>Lite Onboarding</vt:lpstr>
      <vt:lpstr>Account Tab –Lite Onboarding</vt:lpstr>
      <vt:lpstr>Attachments – Lite Onboarding</vt:lpstr>
      <vt:lpstr>Full onboarding</vt:lpstr>
      <vt:lpstr>Account Tab</vt:lpstr>
      <vt:lpstr>Account Tab</vt:lpstr>
      <vt:lpstr>Account Tab</vt:lpstr>
      <vt:lpstr>Account Tab</vt:lpstr>
      <vt:lpstr>Contacts Tab</vt:lpstr>
      <vt:lpstr>Contacts Tab</vt:lpstr>
      <vt:lpstr>Sites Tab</vt:lpstr>
      <vt:lpstr>Sites Tab</vt:lpstr>
      <vt:lpstr>Sites Tab</vt:lpstr>
      <vt:lpstr>Questions Tab –Conflict Minerals</vt:lpstr>
      <vt:lpstr>Questions Tab - Conflict Minerals</vt:lpstr>
      <vt:lpstr>Questions Tab - Conflict Minerals</vt:lpstr>
      <vt:lpstr>Attachments Tab</vt:lpstr>
      <vt:lpstr>Attachments Tab</vt:lpstr>
      <vt:lpstr>Submitting</vt:lpstr>
      <vt:lpstr>Submitting</vt:lpstr>
      <vt:lpstr>Reps and Certs</vt:lpstr>
      <vt:lpstr>Reps and Certs</vt:lpstr>
      <vt:lpstr>Reps and Certs</vt:lpstr>
      <vt:lpstr>Reps and Certs</vt:lpstr>
      <vt:lpstr>Reps and Certs</vt:lpstr>
      <vt:lpstr>Reps and Certs</vt:lpstr>
      <vt:lpstr>Reps and Certs</vt:lpstr>
      <vt:lpstr>Reps and Certs</vt:lpstr>
      <vt:lpstr>Chatter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360 Instructions</dc:title>
  <dc:creator>Cinto, Ariane J</dc:creator>
  <cp:lastModifiedBy>Cinto, Ariane J</cp:lastModifiedBy>
  <cp:revision>61</cp:revision>
  <dcterms:created xsi:type="dcterms:W3CDTF">2022-02-04T11:55:31Z</dcterms:created>
  <dcterms:modified xsi:type="dcterms:W3CDTF">2024-11-07T11:56:40Z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AEA61632-95D3-4C7D-92EB-EF416D7F0E65</vt:lpwstr>
  </property>
  <property fmtid="{D5CDD505-2E9C-101B-9397-08002B2CF9AE}" pid="3" name="ArticulatePath">
    <vt:lpwstr>Presentation1</vt:lpwstr>
  </property>
</Properties>
</file>